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5"/>
  </p:notesMasterIdLst>
  <p:sldIdLst>
    <p:sldId id="256" r:id="rId2"/>
    <p:sldId id="261" r:id="rId3"/>
    <p:sldId id="289" r:id="rId4"/>
    <p:sldId id="262" r:id="rId5"/>
    <p:sldId id="273" r:id="rId6"/>
    <p:sldId id="278" r:id="rId7"/>
    <p:sldId id="277" r:id="rId8"/>
    <p:sldId id="279" r:id="rId9"/>
    <p:sldId id="280" r:id="rId10"/>
    <p:sldId id="263" r:id="rId11"/>
    <p:sldId id="293" r:id="rId12"/>
    <p:sldId id="288" r:id="rId13"/>
    <p:sldId id="264" r:id="rId14"/>
    <p:sldId id="265" r:id="rId15"/>
    <p:sldId id="266" r:id="rId16"/>
    <p:sldId id="292" r:id="rId17"/>
    <p:sldId id="267" r:id="rId18"/>
    <p:sldId id="269" r:id="rId19"/>
    <p:sldId id="270" r:id="rId20"/>
    <p:sldId id="282" r:id="rId21"/>
    <p:sldId id="281" r:id="rId22"/>
    <p:sldId id="271" r:id="rId23"/>
    <p:sldId id="272"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0228" autoAdjust="0"/>
  </p:normalViewPr>
  <p:slideViewPr>
    <p:cSldViewPr>
      <p:cViewPr>
        <p:scale>
          <a:sx n="75" d="100"/>
          <a:sy n="75" d="100"/>
        </p:scale>
        <p:origin x="-1422"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843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04780EC-9739-4FBB-92EB-5E91CC75AB74}"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08B319-2A5C-4A55-B474-E8D426650C39}" type="slidenum">
              <a:rPr lang="en-GB"/>
              <a:pPr/>
              <a:t>1</a:t>
            </a:fld>
            <a:endParaRPr lang="en-GB"/>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GB"/>
              <a:t>Explain that the topic of the session is Biodiversity and Evolution</a:t>
            </a:r>
          </a:p>
          <a:p>
            <a:pPr>
              <a:buFontTx/>
              <a:buChar char="-"/>
            </a:pPr>
            <a:r>
              <a:rPr lang="en-GB"/>
              <a:t>Ask the students if they can define the term ‘</a:t>
            </a:r>
            <a:r>
              <a:rPr lang="en-GB" b="1"/>
              <a:t>biodiversity</a:t>
            </a:r>
            <a:r>
              <a:rPr lang="en-GB"/>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250983-4620-43C9-914B-CD94041AB31A}" type="slidenum">
              <a:rPr lang="en-GB"/>
              <a:pPr/>
              <a:t>10</a:t>
            </a:fld>
            <a:endParaRPr lang="en-GB"/>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p:txBody>
          <a:bodyPr/>
          <a:lstStyle/>
          <a:p>
            <a:pPr>
              <a:buFontTx/>
              <a:buChar char="-"/>
            </a:pPr>
            <a:r>
              <a:rPr lang="en-GB"/>
              <a:t>As the mammalian diversity exercise shows, there is a lot of diversity, even within one small group of species.</a:t>
            </a:r>
          </a:p>
          <a:p>
            <a:pPr>
              <a:buFontTx/>
              <a:buChar char="-"/>
            </a:pPr>
            <a:r>
              <a:rPr lang="en-GB"/>
              <a:t>Explain that there is an incredible amount of biodiversity on our planet (more than 1.8 million described species, and plenty more that we don’t know about yet!).</a:t>
            </a:r>
          </a:p>
          <a:p>
            <a:pPr>
              <a:buFontTx/>
              <a:buChar char="-"/>
            </a:pPr>
            <a:r>
              <a:rPr lang="en-GB"/>
              <a:t>But why? And how has this happened?</a:t>
            </a:r>
          </a:p>
          <a:p>
            <a:pPr>
              <a:buFontTx/>
              <a:buChar char="-"/>
            </a:pPr>
            <a:r>
              <a:rPr lang="en-GB"/>
              <a:t>The process responsible for the creation of the incredible amount of biodiversity on Earth is </a:t>
            </a:r>
            <a:r>
              <a:rPr lang="en-GB" b="1"/>
              <a:t>evolution</a:t>
            </a:r>
            <a:r>
              <a:rPr lang="en-GB"/>
              <a:t>.</a:t>
            </a:r>
          </a:p>
          <a:p>
            <a:pPr>
              <a:buFontTx/>
              <a:buChar char="-"/>
            </a:pPr>
            <a:r>
              <a:rPr lang="en-GB"/>
              <a:t>Species </a:t>
            </a:r>
            <a:r>
              <a:rPr lang="en-GB" b="1"/>
              <a:t>evolve</a:t>
            </a:r>
            <a:r>
              <a:rPr lang="en-GB"/>
              <a:t> over time and naturally become different from one another – occurs through a change in the allele frequency which can come about through gene mutation and natural selection. </a:t>
            </a:r>
          </a:p>
          <a:p>
            <a:pPr>
              <a:buFontTx/>
              <a:buChar char="-"/>
            </a:pPr>
            <a:r>
              <a:rPr lang="en-GB"/>
              <a:t>This results in a huge amount of diversity, even between related groups with a common ancestor (theory of evolution states that all species of living things have evolved from simple life forms which first developed more than 3 billion years ago). </a:t>
            </a:r>
          </a:p>
          <a:p>
            <a:pPr>
              <a:buFontTx/>
              <a:buChar char="-"/>
            </a:pPr>
            <a:endParaRPr lang="en-GB"/>
          </a:p>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5CFC42-B4C1-40EE-8EED-6E48D272B831}" type="slidenum">
              <a:rPr lang="en-GB"/>
              <a:pPr/>
              <a:t>11</a:t>
            </a:fld>
            <a:endParaRPr lang="en-GB"/>
          </a:p>
        </p:txBody>
      </p:sp>
      <p:sp>
        <p:nvSpPr>
          <p:cNvPr id="102402" name="Rectangle 2"/>
          <p:cNvSpPr>
            <a:spLocks noRot="1" noChangeArrowheads="1" noTextEdit="1"/>
          </p:cNvSpPr>
          <p:nvPr>
            <p:ph type="sldImg"/>
          </p:nvPr>
        </p:nvSpPr>
        <p:spPr>
          <a:ln/>
        </p:spPr>
      </p:sp>
      <p:sp>
        <p:nvSpPr>
          <p:cNvPr id="102403" name="Rectangle 3"/>
          <p:cNvSpPr>
            <a:spLocks noGrp="1" noChangeArrowheads="1"/>
          </p:cNvSpPr>
          <p:nvPr>
            <p:ph type="body" idx="1"/>
          </p:nvPr>
        </p:nvSpPr>
        <p:spPr/>
        <p:txBody>
          <a:bodyPr/>
          <a:lstStyle/>
          <a:p>
            <a:pPr>
              <a:buFontTx/>
              <a:buChar char="-"/>
            </a:pPr>
            <a:r>
              <a:rPr lang="en-GB"/>
              <a:t>Because of the way species evolve, they become different and more diverse over time.</a:t>
            </a:r>
          </a:p>
          <a:p>
            <a:pPr>
              <a:buFontTx/>
              <a:buChar char="-"/>
            </a:pPr>
            <a:r>
              <a:rPr lang="en-GB"/>
              <a:t>However, sometimes there are overlaps in the types of ‘features’ that evolve, and different species evolve similar features entirely independently – this is called </a:t>
            </a:r>
            <a:r>
              <a:rPr lang="en-GB" b="1"/>
              <a:t>convergent evolution</a:t>
            </a:r>
            <a:r>
              <a:rPr lang="en-GB"/>
              <a:t>.</a:t>
            </a:r>
          </a:p>
          <a:p>
            <a:pPr>
              <a:buFontTx/>
              <a:buChar char="-"/>
            </a:pPr>
            <a:r>
              <a:rPr lang="en-GB"/>
              <a:t>A classic example is </a:t>
            </a:r>
            <a:r>
              <a:rPr lang="en-GB" b="1"/>
              <a:t>wings</a:t>
            </a:r>
            <a:r>
              <a:rPr lang="en-GB"/>
              <a:t>. Both birds and bats have wings, but they evolved entirely independently of each other and the species are not related.</a:t>
            </a:r>
          </a:p>
          <a:p>
            <a:pPr>
              <a:buFontTx/>
              <a:buChar char="-"/>
            </a:pPr>
            <a:r>
              <a:rPr lang="en-GB"/>
              <a:t>As well as genetics, the</a:t>
            </a:r>
            <a:r>
              <a:rPr lang="en-GB" b="1"/>
              <a:t> environment</a:t>
            </a:r>
            <a:r>
              <a:rPr lang="en-GB"/>
              <a:t> also plays a role in evolution; species </a:t>
            </a:r>
            <a:r>
              <a:rPr lang="en-GB" b="1"/>
              <a:t>evolve</a:t>
            </a:r>
            <a:r>
              <a:rPr lang="en-GB"/>
              <a:t> depending on the environment they live in. Some species evolved fur and claws, others evolved scales and fins for swimming etc.</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B8116D-8D3C-4295-9E78-8FE7004B50A4}" type="slidenum">
              <a:rPr lang="en-GB"/>
              <a:pPr/>
              <a:t>12</a:t>
            </a:fld>
            <a:endParaRPr lang="en-GB"/>
          </a:p>
        </p:txBody>
      </p:sp>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p:txBody>
          <a:bodyPr/>
          <a:lstStyle/>
          <a:p>
            <a:pPr>
              <a:lnSpc>
                <a:spcPct val="90000"/>
              </a:lnSpc>
              <a:buFontTx/>
              <a:buChar char="•"/>
            </a:pPr>
            <a:r>
              <a:rPr lang="en-GB" sz="1000"/>
              <a:t>Diversity within species is known as </a:t>
            </a:r>
            <a:r>
              <a:rPr lang="en-GB" sz="1000" b="1"/>
              <a:t>variation</a:t>
            </a:r>
            <a:r>
              <a:rPr lang="en-GB" sz="1000"/>
              <a:t> – most populations of organisms contain individuals that vary slightly from one another.</a:t>
            </a:r>
            <a:endParaRPr lang="en-GB" sz="1000" b="1"/>
          </a:p>
          <a:p>
            <a:pPr>
              <a:lnSpc>
                <a:spcPct val="90000"/>
              </a:lnSpc>
              <a:buFontTx/>
              <a:buChar char="•"/>
            </a:pPr>
            <a:r>
              <a:rPr lang="en-GB" sz="1000"/>
              <a:t>Differences (variations) between individuals are partly due to </a:t>
            </a:r>
            <a:r>
              <a:rPr lang="en-GB" sz="1000" b="1"/>
              <a:t>genotype and partly due to the environment:</a:t>
            </a:r>
            <a:endParaRPr lang="en-GB" sz="1000"/>
          </a:p>
          <a:p>
            <a:pPr lvl="2">
              <a:lnSpc>
                <a:spcPct val="90000"/>
              </a:lnSpc>
              <a:buFontTx/>
              <a:buChar char="•"/>
            </a:pPr>
            <a:r>
              <a:rPr lang="en-GB" sz="1000" b="1"/>
              <a:t>Genetic variation</a:t>
            </a:r>
            <a:r>
              <a:rPr lang="en-GB" sz="1000"/>
              <a:t> – individuals have different characteristics as a result of </a:t>
            </a:r>
            <a:r>
              <a:rPr lang="en-GB" sz="1000" b="1"/>
              <a:t>mutations</a:t>
            </a:r>
            <a:r>
              <a:rPr lang="en-GB" sz="1000"/>
              <a:t> in their genetic code. Mutations can be passed to offspring – and these changes sometimes result in the appearance of new characteristics within the population. </a:t>
            </a:r>
          </a:p>
          <a:p>
            <a:pPr lvl="2">
              <a:lnSpc>
                <a:spcPct val="90000"/>
              </a:lnSpc>
              <a:buFontTx/>
              <a:buChar char="•"/>
            </a:pPr>
            <a:r>
              <a:rPr lang="en-GB" sz="1000" b="1"/>
              <a:t>Environmental variation</a:t>
            </a:r>
            <a:r>
              <a:rPr lang="en-GB" sz="1000"/>
              <a:t> – different characteristics caused by an organism’s environment (acquired characteristics)</a:t>
            </a:r>
          </a:p>
          <a:p>
            <a:pPr>
              <a:lnSpc>
                <a:spcPct val="90000"/>
              </a:lnSpc>
              <a:buFontTx/>
              <a:buChar char="•"/>
            </a:pPr>
            <a:r>
              <a:rPr lang="en-GB" sz="1000"/>
              <a:t>Variation may be continuous (e.g. height) or discontinuous (e.g. blood type).</a:t>
            </a:r>
          </a:p>
          <a:p>
            <a:pPr>
              <a:lnSpc>
                <a:spcPct val="90000"/>
              </a:lnSpc>
              <a:buFontTx/>
              <a:buChar char="•"/>
            </a:pPr>
            <a:r>
              <a:rPr lang="en-GB" sz="1000"/>
              <a:t>Variation can be caused by both genes and the environment, but only variation caused by genes can be passed on to the next generation. </a:t>
            </a:r>
          </a:p>
          <a:p>
            <a:pPr>
              <a:lnSpc>
                <a:spcPct val="90000"/>
              </a:lnSpc>
              <a:buFontTx/>
              <a:buChar char="•"/>
            </a:pPr>
            <a:r>
              <a:rPr lang="en-GB" sz="1000"/>
              <a:t>When new forms of a gene arise because of mutation, a rapid change in a species may happen if the environment changes (use examples of peppered moths and bacteria and antibiotics if you want to discuss this further). </a:t>
            </a:r>
            <a:endParaRPr lang="en-GB" sz="1000" b="1"/>
          </a:p>
          <a:p>
            <a:pPr>
              <a:lnSpc>
                <a:spcPct val="90000"/>
              </a:lnSpc>
              <a:buFontTx/>
              <a:buChar char="•"/>
            </a:pPr>
            <a:r>
              <a:rPr lang="en-GB" sz="1000"/>
              <a:t>Genetic variation (or genetic diversity) is important for survival. Having a high diversity of genes within populations/species greatly reduces the risk from factors such as disease.</a:t>
            </a:r>
          </a:p>
          <a:p>
            <a:pPr>
              <a:lnSpc>
                <a:spcPct val="90000"/>
              </a:lnSpc>
              <a:buFontTx/>
              <a:buChar char="•"/>
            </a:pPr>
            <a:r>
              <a:rPr lang="en-GB" sz="1000"/>
              <a:t>Genes are responsible for resistance to disease, and so species/populations with higher genetic diversity have a greater likelihood of possessing resistance compared to a species/population where genetic diversity is very low. </a:t>
            </a:r>
          </a:p>
          <a:p>
            <a:pPr>
              <a:lnSpc>
                <a:spcPct val="90000"/>
              </a:lnSpc>
              <a:buFontTx/>
              <a:buChar char="•"/>
            </a:pPr>
            <a:r>
              <a:rPr lang="en-GB" sz="1000"/>
              <a:t>Higher genetic diversity within a species/population also reduces the negative effects associated with inbreeding, and also increases the potential of a species/population to adapt to changing climates. </a:t>
            </a:r>
          </a:p>
          <a:p>
            <a:pPr>
              <a:lnSpc>
                <a:spcPct val="90000"/>
              </a:lnSpc>
              <a:buFontTx/>
              <a:buChar char="•"/>
            </a:pPr>
            <a:r>
              <a:rPr lang="en-GB" sz="1000"/>
              <a:t>Ask if anybody knows a scientist famous for his work on evolution.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58E13E-5C25-415F-9C95-102C7532A2A0}" type="slidenum">
              <a:rPr lang="en-GB"/>
              <a:pPr/>
              <a:t>13</a:t>
            </a:fld>
            <a:endParaRPr lang="en-GB"/>
          </a:p>
        </p:txBody>
      </p:sp>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p:txBody>
          <a:bodyPr/>
          <a:lstStyle/>
          <a:p>
            <a:pPr marL="228600" indent="-228600"/>
            <a:r>
              <a:rPr lang="en-GB"/>
              <a:t>So, what does all of this have to do with Darwin?</a:t>
            </a:r>
          </a:p>
          <a:p>
            <a:pPr marL="228600" indent="-228600"/>
            <a:endParaRPr lang="en-GB"/>
          </a:p>
          <a:p>
            <a:pPr marL="228600" indent="-228600">
              <a:buFontTx/>
              <a:buChar char="-"/>
            </a:pPr>
            <a:r>
              <a:rPr lang="en-GB"/>
              <a:t>In 1859, Charles Darwin published a book called On the Origin of Species.</a:t>
            </a:r>
          </a:p>
          <a:p>
            <a:pPr marL="228600" indent="-228600">
              <a:buFontTx/>
              <a:buChar char="-"/>
            </a:pPr>
            <a:r>
              <a:rPr lang="en-GB"/>
              <a:t>This was the culmination of 30 years of work, investigating how species come to be and how they are adapted to their environment.</a:t>
            </a:r>
          </a:p>
          <a:p>
            <a:pPr marL="228600" indent="-228600">
              <a:buFontTx/>
              <a:buChar char="-"/>
            </a:pPr>
            <a:r>
              <a:rPr lang="en-GB"/>
              <a:t>The main part of the book outlined his theory of the evolution of species by </a:t>
            </a:r>
            <a:r>
              <a:rPr lang="en-GB" b="1"/>
              <a:t>natural selection</a:t>
            </a:r>
            <a:r>
              <a:rPr lang="en-GB"/>
              <a:t>.</a:t>
            </a:r>
          </a:p>
          <a:p>
            <a:pPr marL="228600" indent="-228600">
              <a:buFontTx/>
              <a:buChar char="-"/>
            </a:pPr>
            <a:r>
              <a:rPr lang="en-GB"/>
              <a:t>In short, species change over time due to natural selection, creating new and different species.</a:t>
            </a:r>
          </a:p>
          <a:p>
            <a:pPr marL="228600" indent="-228600">
              <a:buFontTx/>
              <a:buChar char="-"/>
            </a:pPr>
            <a:r>
              <a:rPr lang="en-GB"/>
              <a:t>Natural selection is also known as </a:t>
            </a:r>
            <a:r>
              <a:rPr lang="en-GB" b="1"/>
              <a:t>survival of the fittest</a:t>
            </a:r>
            <a:r>
              <a:rPr lang="en-GB"/>
              <a:t>.</a:t>
            </a:r>
          </a:p>
          <a:p>
            <a:pPr marL="228600" indent="-228600">
              <a:buFontTx/>
              <a:buChar char="-"/>
            </a:pPr>
            <a:r>
              <a:rPr lang="en-GB"/>
              <a:t>Darwin’s theory is now widely accepted as being the best theory of the evolution of new species.</a:t>
            </a:r>
          </a:p>
          <a:p>
            <a:pPr marL="228600" indent="-228600">
              <a:buFontTx/>
              <a:buChar char="-"/>
            </a:pPr>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5D634B-7733-4F13-9D10-BE1D673768BA}" type="slidenum">
              <a:rPr lang="en-GB"/>
              <a:pPr/>
              <a:t>14</a:t>
            </a:fld>
            <a:endParaRPr lang="en-GB"/>
          </a:p>
        </p:txBody>
      </p:sp>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p:txBody>
          <a:bodyPr/>
          <a:lstStyle/>
          <a:p>
            <a:pPr>
              <a:buFontTx/>
              <a:buChar char="•"/>
            </a:pPr>
            <a:r>
              <a:rPr lang="en-GB"/>
              <a:t>After Darwin graduated from university, his uncle helped him secure a place as a naturalist and companion to Captain Fitzroy on his boat the HMS </a:t>
            </a:r>
            <a:r>
              <a:rPr lang="en-GB" i="1"/>
              <a:t>Beagle</a:t>
            </a:r>
            <a:r>
              <a:rPr lang="en-GB"/>
              <a:t>. </a:t>
            </a:r>
          </a:p>
          <a:p>
            <a:pPr>
              <a:buFontTx/>
              <a:buChar char="•"/>
            </a:pPr>
            <a:r>
              <a:rPr lang="en-GB"/>
              <a:t>They set off on the HMS </a:t>
            </a:r>
            <a:r>
              <a:rPr lang="en-GB" i="1"/>
              <a:t>Beagle </a:t>
            </a:r>
            <a:r>
              <a:rPr lang="en-GB"/>
              <a:t>in 1831 and sailed around South America and Australasia, surveying, collecting specimens and making detailed notes and drawings of all the different species they came across. </a:t>
            </a:r>
          </a:p>
          <a:p>
            <a:pPr>
              <a:buFontTx/>
              <a:buChar char="•"/>
            </a:pPr>
            <a:r>
              <a:rPr lang="en-GB"/>
              <a:t>The journey lasted five years. </a:t>
            </a:r>
            <a:endParaRPr lang="en-US"/>
          </a:p>
          <a:p>
            <a:endParaRPr lang="en-GB"/>
          </a:p>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632678-11DB-4FD8-9ADB-67CACDB5A034}" type="slidenum">
              <a:rPr lang="en-GB"/>
              <a:pPr/>
              <a:t>15</a:t>
            </a:fld>
            <a:endParaRPr lang="en-GB"/>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GB"/>
              <a:t>Of all his discoveries the most famous, and quite possibly most significant, was his observations of finches. </a:t>
            </a:r>
          </a:p>
          <a:p>
            <a:pPr>
              <a:buFontTx/>
              <a:buChar char="•"/>
            </a:pPr>
            <a:r>
              <a:rPr lang="en-GB"/>
              <a:t>Most famously of all, Darwin saw thirteen different types of finches on the Galapagos Islands. </a:t>
            </a:r>
          </a:p>
          <a:p>
            <a:pPr>
              <a:buFontTx/>
              <a:buChar char="•"/>
            </a:pPr>
            <a:r>
              <a:rPr lang="en-GB"/>
              <a:t>He noticed that, although similar in appearance, the different finch species varied in body size, beak size and shape, and behaviour.</a:t>
            </a:r>
          </a:p>
          <a:p>
            <a:pPr>
              <a:buFontTx/>
              <a:buChar char="•"/>
            </a:pPr>
            <a:r>
              <a:rPr lang="en-GB"/>
              <a:t>He took many specimens of the different finches back to England for further study.</a:t>
            </a:r>
            <a:endParaRPr lang="en-US"/>
          </a:p>
          <a:p>
            <a:endParaRPr lang="en-GB"/>
          </a:p>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2FEE5B-2D6B-4A66-86CD-10CE45974461}" type="slidenum">
              <a:rPr lang="en-GB"/>
              <a:pPr/>
              <a:t>16</a:t>
            </a:fld>
            <a:endParaRPr lang="en-GB"/>
          </a:p>
        </p:txBody>
      </p:sp>
      <p:sp>
        <p:nvSpPr>
          <p:cNvPr id="100354" name="Rectangle 2"/>
          <p:cNvSpPr>
            <a:spLocks noRot="1" noChangeArrowheads="1" noTextEdit="1"/>
          </p:cNvSpPr>
          <p:nvPr>
            <p:ph type="sldImg"/>
          </p:nvPr>
        </p:nvSpPr>
        <p:spPr>
          <a:ln/>
        </p:spPr>
      </p:sp>
      <p:sp>
        <p:nvSpPr>
          <p:cNvPr id="100355" name="Rectangle 3"/>
          <p:cNvSpPr>
            <a:spLocks noGrp="1" noChangeArrowheads="1"/>
          </p:cNvSpPr>
          <p:nvPr>
            <p:ph type="body" idx="1"/>
          </p:nvPr>
        </p:nvSpPr>
        <p:spPr/>
        <p:txBody>
          <a:bodyPr/>
          <a:lstStyle/>
          <a:p>
            <a:pPr>
              <a:lnSpc>
                <a:spcPct val="90000"/>
              </a:lnSpc>
              <a:buFontTx/>
              <a:buChar char="•"/>
            </a:pPr>
            <a:r>
              <a:rPr lang="en-GB" sz="1000" b="1"/>
              <a:t>Natural selection - </a:t>
            </a:r>
            <a:r>
              <a:rPr lang="en-GB" sz="1000"/>
              <a:t>Within a species, individuals demonstrate a wide range of variation because of differences in their genes. Individuals within a population must compete for limited resources (e.g. food, light, space, mates), and some individuals may have genes which give them characteristics enabling them to survive better than other individuals with a different form of the gene. </a:t>
            </a:r>
          </a:p>
          <a:p>
            <a:pPr>
              <a:lnSpc>
                <a:spcPct val="90000"/>
              </a:lnSpc>
              <a:buFontTx/>
              <a:buChar char="•"/>
            </a:pPr>
            <a:r>
              <a:rPr lang="en-GB" sz="1000"/>
              <a:t>Those individuals that are better suited to the environment in which they live are more likely to breed successfully, and their ‘successful’ genes will then be inherited by their offspring. As a result of genetic variation and competition on survival and reproduction, natural selection leads to an increasing number of individuals displaying beneficial characteristics (i.e. the traits making them better suited to their environment) in later generations. Given enough time, a new species will gradually evolve, and species that are unable to compete successfully will eventually become extinct. </a:t>
            </a:r>
            <a:endParaRPr lang="en-GB" sz="1000" b="1"/>
          </a:p>
          <a:p>
            <a:pPr>
              <a:lnSpc>
                <a:spcPct val="90000"/>
              </a:lnSpc>
              <a:buFontTx/>
              <a:buChar char="-"/>
            </a:pPr>
            <a:endParaRPr lang="en-GB" sz="1000"/>
          </a:p>
          <a:p>
            <a:pPr>
              <a:lnSpc>
                <a:spcPct val="90000"/>
              </a:lnSpc>
              <a:buFontTx/>
              <a:buChar char="-"/>
            </a:pPr>
            <a:r>
              <a:rPr lang="en-GB" sz="1000"/>
              <a:t>Darwin made four </a:t>
            </a:r>
            <a:r>
              <a:rPr lang="en-GB" sz="1000" b="1"/>
              <a:t>important observations</a:t>
            </a:r>
            <a:r>
              <a:rPr lang="en-GB" sz="1000"/>
              <a:t>:</a:t>
            </a:r>
          </a:p>
          <a:p>
            <a:pPr>
              <a:lnSpc>
                <a:spcPct val="90000"/>
              </a:lnSpc>
            </a:pPr>
            <a:r>
              <a:rPr lang="en-GB" sz="1000"/>
              <a:t>1. All organisms produce </a:t>
            </a:r>
            <a:r>
              <a:rPr lang="en-GB" sz="1000" b="1"/>
              <a:t>more offspring</a:t>
            </a:r>
            <a:r>
              <a:rPr lang="en-GB" sz="1000"/>
              <a:t> than can survive</a:t>
            </a:r>
          </a:p>
          <a:p>
            <a:pPr>
              <a:lnSpc>
                <a:spcPct val="90000"/>
              </a:lnSpc>
            </a:pPr>
            <a:r>
              <a:rPr lang="en-GB" sz="1000"/>
              <a:t>2. Population numbers tend to remain </a:t>
            </a:r>
            <a:r>
              <a:rPr lang="en-GB" sz="1000" b="1"/>
              <a:t>fairly constant</a:t>
            </a:r>
            <a:r>
              <a:rPr lang="en-GB" sz="1000"/>
              <a:t> over long periods of time</a:t>
            </a:r>
          </a:p>
          <a:p>
            <a:pPr>
              <a:lnSpc>
                <a:spcPct val="90000"/>
              </a:lnSpc>
            </a:pPr>
            <a:r>
              <a:rPr lang="en-GB" sz="1000"/>
              <a:t>3. Organisms show wide </a:t>
            </a:r>
            <a:r>
              <a:rPr lang="en-GB" sz="1000" b="1"/>
              <a:t>variation</a:t>
            </a:r>
            <a:r>
              <a:rPr lang="en-GB" sz="1000"/>
              <a:t> in characteristics</a:t>
            </a:r>
          </a:p>
          <a:p>
            <a:pPr>
              <a:lnSpc>
                <a:spcPct val="90000"/>
              </a:lnSpc>
            </a:pPr>
            <a:r>
              <a:rPr lang="en-GB" sz="1000"/>
              <a:t>4. Some of these variations are </a:t>
            </a:r>
            <a:r>
              <a:rPr lang="en-GB" sz="1000" b="1"/>
              <a:t>inherited and passed on</a:t>
            </a:r>
            <a:r>
              <a:rPr lang="en-GB" sz="1000"/>
              <a:t> to the next generation. </a:t>
            </a:r>
          </a:p>
          <a:p>
            <a:pPr>
              <a:lnSpc>
                <a:spcPct val="90000"/>
              </a:lnSpc>
              <a:buFontTx/>
              <a:buChar char="-"/>
            </a:pPr>
            <a:endParaRPr lang="en-GB" sz="1000"/>
          </a:p>
          <a:p>
            <a:pPr>
              <a:lnSpc>
                <a:spcPct val="90000"/>
              </a:lnSpc>
              <a:buFontTx/>
              <a:buChar char="-"/>
            </a:pPr>
            <a:r>
              <a:rPr lang="en-GB" sz="1000"/>
              <a:t>Darwin made </a:t>
            </a:r>
            <a:r>
              <a:rPr lang="en-GB" sz="1000" b="1"/>
              <a:t>two deductions</a:t>
            </a:r>
            <a:r>
              <a:rPr lang="en-GB" sz="1000"/>
              <a:t> from his observations:</a:t>
            </a:r>
          </a:p>
          <a:p>
            <a:pPr>
              <a:lnSpc>
                <a:spcPct val="90000"/>
              </a:lnSpc>
              <a:buFontTx/>
              <a:buAutoNum type="arabicPeriod"/>
            </a:pPr>
            <a:r>
              <a:rPr lang="en-GB" sz="1000"/>
              <a:t>Because most offspring don’t survive, organisms must </a:t>
            </a:r>
            <a:r>
              <a:rPr lang="en-GB" sz="1000" b="1"/>
              <a:t>struggle for survival</a:t>
            </a:r>
            <a:r>
              <a:rPr lang="en-GB" sz="1000"/>
              <a:t> </a:t>
            </a:r>
          </a:p>
          <a:p>
            <a:pPr>
              <a:lnSpc>
                <a:spcPct val="90000"/>
              </a:lnSpc>
              <a:buFontTx/>
              <a:buAutoNum type="arabicPeriod"/>
            </a:pPr>
            <a:r>
              <a:rPr lang="en-GB" sz="1000"/>
              <a:t>Individuals that have characteristics that allow them to </a:t>
            </a:r>
            <a:r>
              <a:rPr lang="en-GB" sz="1000" b="1"/>
              <a:t>survive and reproduce</a:t>
            </a:r>
            <a:r>
              <a:rPr lang="en-GB" sz="1000"/>
              <a:t> will pass these characteristics on to their offspring </a:t>
            </a:r>
          </a:p>
          <a:p>
            <a:pPr>
              <a:lnSpc>
                <a:spcPct val="90000"/>
              </a:lnSpc>
              <a:buFontTx/>
              <a:buAutoNum type="arabicPeriod"/>
            </a:pPr>
            <a:endParaRPr lang="en-GB" sz="1000"/>
          </a:p>
          <a:p>
            <a:pPr>
              <a:lnSpc>
                <a:spcPct val="90000"/>
              </a:lnSpc>
            </a:pPr>
            <a:r>
              <a:rPr lang="en-GB" sz="1000">
                <a:sym typeface="Wingdings" pitchFamily="2" charset="2"/>
              </a:rPr>
              <a:t> Survival of the fittest</a:t>
            </a:r>
            <a:endParaRPr lang="en-GB" sz="1000"/>
          </a:p>
          <a:p>
            <a:pPr>
              <a:lnSpc>
                <a:spcPct val="90000"/>
              </a:lnSpc>
              <a:buFontTx/>
              <a:buChar char="-"/>
            </a:pPr>
            <a:endParaRPr lang="en-GB" sz="1000"/>
          </a:p>
          <a:p>
            <a:pPr>
              <a:lnSpc>
                <a:spcPct val="90000"/>
              </a:lnSpc>
            </a:pPr>
            <a:endParaRPr lang="en-GB" sz="10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DD365-B509-4183-ADCE-083743E18E6C}" type="slidenum">
              <a:rPr lang="en-GB"/>
              <a:pPr/>
              <a:t>17</a:t>
            </a:fld>
            <a:endParaRPr lang="en-GB"/>
          </a:p>
        </p:txBody>
      </p:sp>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p:txBody>
          <a:bodyPr/>
          <a:lstStyle/>
          <a:p>
            <a:pPr>
              <a:buFontTx/>
              <a:buChar char="•"/>
            </a:pPr>
            <a:r>
              <a:rPr lang="en-GB"/>
              <a:t>So, how did the finches that Darwin saw in the Galapagos Islands help him to formulate the theory of evolution? </a:t>
            </a:r>
          </a:p>
          <a:p>
            <a:pPr>
              <a:buFontTx/>
              <a:buChar char="•"/>
            </a:pPr>
            <a:r>
              <a:rPr lang="en-GB"/>
              <a:t>The following activity will show the students, and help them to understand the theory of </a:t>
            </a:r>
            <a:r>
              <a:rPr lang="en-GB" b="1"/>
              <a:t>natural selection</a:t>
            </a:r>
            <a:r>
              <a:rPr lang="en-GB"/>
              <a:t>.</a:t>
            </a:r>
          </a:p>
          <a:p>
            <a:pPr>
              <a:buFontTx/>
              <a:buChar char="•"/>
            </a:pPr>
            <a:r>
              <a:rPr lang="en-GB"/>
              <a:t>See </a:t>
            </a:r>
            <a:r>
              <a:rPr lang="en-GB" b="1"/>
              <a:t>Teachers’ Notes</a:t>
            </a:r>
            <a:r>
              <a:rPr lang="en-GB"/>
              <a:t> document for details of the activity.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52C360-37FB-4024-B032-2838E3D35CB3}" type="slidenum">
              <a:rPr lang="en-GB"/>
              <a:pPr/>
              <a:t>18</a:t>
            </a:fld>
            <a:endParaRPr lang="en-GB"/>
          </a:p>
        </p:txBody>
      </p:sp>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p:txBody>
          <a:bodyPr/>
          <a:lstStyle/>
          <a:p>
            <a:pPr marL="228600" indent="-228600">
              <a:lnSpc>
                <a:spcPct val="90000"/>
              </a:lnSpc>
            </a:pPr>
            <a:r>
              <a:rPr lang="en-GB" sz="1000"/>
              <a:t>NB: You can pick a threshold point for ‘survival’ i.e. At least 50 food items, whatever they may be, need to be eaten in order for the bird to survive…which ones didn’t make it?</a:t>
            </a:r>
          </a:p>
          <a:p>
            <a:pPr marL="228600" indent="-228600">
              <a:lnSpc>
                <a:spcPct val="90000"/>
              </a:lnSpc>
            </a:pPr>
            <a:endParaRPr lang="en-GB" sz="1000"/>
          </a:p>
          <a:p>
            <a:pPr marL="228600" indent="-228600">
              <a:lnSpc>
                <a:spcPct val="90000"/>
              </a:lnSpc>
            </a:pPr>
            <a:r>
              <a:rPr lang="en-GB" sz="1000"/>
              <a:t>Q1. </a:t>
            </a:r>
            <a:r>
              <a:rPr lang="en-GB" sz="1000">
                <a:solidFill>
                  <a:schemeClr val="bg1"/>
                </a:solidFill>
              </a:rPr>
              <a:t>Were some beak types more successful at feeding than others?</a:t>
            </a:r>
          </a:p>
          <a:p>
            <a:pPr marL="228600" indent="-228600">
              <a:lnSpc>
                <a:spcPct val="90000"/>
              </a:lnSpc>
            </a:pPr>
            <a:r>
              <a:rPr lang="en-GB" sz="1000"/>
              <a:t>A1. Yes </a:t>
            </a:r>
          </a:p>
          <a:p>
            <a:pPr marL="228600" indent="-228600">
              <a:lnSpc>
                <a:spcPct val="90000"/>
              </a:lnSpc>
            </a:pPr>
            <a:endParaRPr lang="en-GB" sz="1000"/>
          </a:p>
          <a:p>
            <a:pPr marL="228600" indent="-228600">
              <a:lnSpc>
                <a:spcPct val="90000"/>
              </a:lnSpc>
            </a:pPr>
            <a:r>
              <a:rPr lang="en-GB" sz="1000"/>
              <a:t>Which were the most successful? Spoons are generally the most successful feeders whereas toothpicks are the least.</a:t>
            </a:r>
          </a:p>
          <a:p>
            <a:pPr marL="228600" indent="-228600">
              <a:lnSpc>
                <a:spcPct val="90000"/>
              </a:lnSpc>
            </a:pPr>
            <a:endParaRPr lang="en-GB" sz="1000"/>
          </a:p>
          <a:p>
            <a:pPr marL="228600" indent="-228600">
              <a:lnSpc>
                <a:spcPct val="90000"/>
              </a:lnSpc>
            </a:pPr>
            <a:r>
              <a:rPr lang="en-GB" sz="1000"/>
              <a:t>Q2. </a:t>
            </a:r>
            <a:r>
              <a:rPr lang="en-GB" sz="1000">
                <a:solidFill>
                  <a:schemeClr val="bg1"/>
                </a:solidFill>
              </a:rPr>
              <a:t>Was there any preference for different food types amongst the different species in Round 1?</a:t>
            </a:r>
            <a:r>
              <a:rPr lang="en-GB" sz="1000"/>
              <a:t> </a:t>
            </a:r>
          </a:p>
          <a:p>
            <a:pPr marL="228600" indent="-228600">
              <a:lnSpc>
                <a:spcPct val="90000"/>
              </a:lnSpc>
            </a:pPr>
            <a:r>
              <a:rPr lang="en-GB" sz="1000"/>
              <a:t>A2. Yes.</a:t>
            </a:r>
          </a:p>
          <a:p>
            <a:pPr marL="228600" indent="-228600">
              <a:lnSpc>
                <a:spcPct val="90000"/>
              </a:lnSpc>
            </a:pPr>
            <a:endParaRPr lang="en-GB" sz="1000"/>
          </a:p>
          <a:p>
            <a:pPr marL="228600" indent="-228600">
              <a:lnSpc>
                <a:spcPct val="90000"/>
              </a:lnSpc>
            </a:pPr>
            <a:r>
              <a:rPr lang="en-GB" sz="1000"/>
              <a:t>Which were preferred? Some beak types are more generalist (e.g. spoons can feed on everything), whereas some can only feed on one food type (e.g. toothpicks can only eat Styrofoam).</a:t>
            </a:r>
          </a:p>
          <a:p>
            <a:pPr marL="228600" indent="-228600">
              <a:lnSpc>
                <a:spcPct val="90000"/>
              </a:lnSpc>
            </a:pPr>
            <a:endParaRPr lang="en-GB" sz="1000"/>
          </a:p>
          <a:p>
            <a:pPr marL="228600" indent="-228600">
              <a:lnSpc>
                <a:spcPct val="90000"/>
              </a:lnSpc>
            </a:pPr>
            <a:r>
              <a:rPr lang="en-GB" sz="1000"/>
              <a:t>Q3. </a:t>
            </a:r>
            <a:r>
              <a:rPr lang="en-GB" sz="1000">
                <a:solidFill>
                  <a:schemeClr val="bg1"/>
                </a:solidFill>
              </a:rPr>
              <a:t>Did all birds survive the drought in Round 2?</a:t>
            </a:r>
            <a:endParaRPr lang="en-US" sz="1000">
              <a:solidFill>
                <a:schemeClr val="bg1"/>
              </a:solidFill>
            </a:endParaRPr>
          </a:p>
          <a:p>
            <a:pPr marL="228600" indent="-228600">
              <a:lnSpc>
                <a:spcPct val="90000"/>
              </a:lnSpc>
            </a:pPr>
            <a:r>
              <a:rPr lang="en-GB" sz="1000"/>
              <a:t>A3. No</a:t>
            </a:r>
          </a:p>
          <a:p>
            <a:pPr marL="228600" indent="-228600">
              <a:lnSpc>
                <a:spcPct val="90000"/>
              </a:lnSpc>
            </a:pPr>
            <a:endParaRPr lang="en-GB" sz="1000"/>
          </a:p>
          <a:p>
            <a:pPr marL="228600" indent="-228600">
              <a:lnSpc>
                <a:spcPct val="90000"/>
              </a:lnSpc>
            </a:pPr>
            <a:r>
              <a:rPr lang="en-GB" sz="1000"/>
              <a:t>Toothpicks died out in the drought because their food wasn’t there anymore. Again, the more generalist species survived (they had other foods to choose from) whereas the specialist ones died out.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522647-CD2E-4B3D-9AF0-BFDEEC40892F}" type="slidenum">
              <a:rPr lang="en-GB"/>
              <a:pPr/>
              <a:t>19</a:t>
            </a:fld>
            <a:endParaRPr lang="en-GB"/>
          </a:p>
        </p:txBody>
      </p:sp>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p:txBody>
          <a:bodyPr/>
          <a:lstStyle/>
          <a:p>
            <a:pPr>
              <a:buFontTx/>
              <a:buChar char="•"/>
            </a:pPr>
            <a:r>
              <a:rPr lang="en-GB"/>
              <a:t>So, how did this lead Darwin to come up with the theory of </a:t>
            </a:r>
            <a:r>
              <a:rPr lang="en-GB" b="1"/>
              <a:t>natural selection</a:t>
            </a:r>
            <a:r>
              <a:rPr lang="en-GB"/>
              <a:t>?</a:t>
            </a:r>
          </a:p>
          <a:p>
            <a:pPr>
              <a:buFontTx/>
              <a:buChar char="•"/>
            </a:pPr>
            <a:r>
              <a:rPr lang="en-GB"/>
              <a:t>Darwin thought that the Galapagos Islands were originally colonised by small numbers of finches which were blown offshore from South America by storms. </a:t>
            </a:r>
          </a:p>
          <a:p>
            <a:pPr>
              <a:buFontTx/>
              <a:buChar char="•"/>
            </a:pPr>
            <a:r>
              <a:rPr lang="en-GB"/>
              <a:t>He noticed that the species of finch on each island were adapted to the particular habitat and food sources there, and thought that it was unlikely that the finches would have been so well adapted when they arrived on the islands.</a:t>
            </a:r>
          </a:p>
          <a:p>
            <a:pPr>
              <a:buFontTx/>
              <a:buChar char="•"/>
            </a:pPr>
            <a:r>
              <a:rPr lang="en-GB"/>
              <a:t>Darwin thought that the finches must have gradually changed over time to become more suited to their new home.</a:t>
            </a:r>
          </a:p>
          <a:p>
            <a:pPr>
              <a:buFontTx/>
              <a:buChar char="•"/>
            </a:pPr>
            <a:r>
              <a:rPr lang="en-GB"/>
              <a:t>As demonstrated in the activity, depending on the food available on each island, some birds would have been more successful than others because of the natural variation in their beak shape.</a:t>
            </a:r>
          </a:p>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FFEA98-BAC1-479E-AF2C-CC359937A643}" type="slidenum">
              <a:rPr lang="en-GB"/>
              <a:pPr/>
              <a:t>2</a:t>
            </a:fld>
            <a:endParaRPr lang="en-GB"/>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pPr>
              <a:buFontTx/>
              <a:buChar char="-"/>
            </a:pPr>
            <a:r>
              <a:rPr lang="en-GB"/>
              <a:t>Explain that biodiversity is a shortened term for ‘</a:t>
            </a:r>
            <a:r>
              <a:rPr lang="en-GB" b="1"/>
              <a:t>biological diversity</a:t>
            </a:r>
            <a:r>
              <a:rPr lang="en-GB"/>
              <a:t>’.</a:t>
            </a:r>
          </a:p>
          <a:p>
            <a:pPr>
              <a:buFontTx/>
              <a:buChar char="-"/>
            </a:pPr>
            <a:r>
              <a:rPr lang="en-GB"/>
              <a:t>It is the diversity of life or, more simply, the number of different species in a given area (this area could be anything from a small pond or a large forest to a whole country).</a:t>
            </a:r>
          </a:p>
          <a:p>
            <a:pPr>
              <a:buFont typeface="Wingdings" pitchFamily="2" charset="2"/>
              <a:buNone/>
            </a:pPr>
            <a:r>
              <a:rPr lang="en-GB">
                <a:sym typeface="Wingdings" pitchFamily="2" charset="2"/>
              </a:rPr>
              <a:t> Species richness</a:t>
            </a:r>
          </a:p>
          <a:p>
            <a:pPr>
              <a:buFont typeface="Wingdings" pitchFamily="2" charset="2"/>
              <a:buChar char="à"/>
            </a:pPr>
            <a:r>
              <a:rPr lang="en-GB"/>
              <a:t>However, the concept of biodiversity can be rather more complicated than this - it can be the diversity of </a:t>
            </a:r>
            <a:r>
              <a:rPr lang="en-GB" b="1"/>
              <a:t>genes</a:t>
            </a:r>
            <a:r>
              <a:rPr lang="en-GB"/>
              <a:t> (diversity within a given species), of </a:t>
            </a:r>
            <a:r>
              <a:rPr lang="en-GB" b="1"/>
              <a:t>species</a:t>
            </a:r>
            <a:r>
              <a:rPr lang="en-GB"/>
              <a:t> (between species), of </a:t>
            </a:r>
            <a:r>
              <a:rPr lang="en-GB" b="1"/>
              <a:t>habitats</a:t>
            </a:r>
            <a:r>
              <a:rPr lang="en-GB"/>
              <a:t>, or even of </a:t>
            </a:r>
            <a:r>
              <a:rPr lang="en-GB" b="1"/>
              <a:t>ecological roles </a:t>
            </a:r>
            <a:r>
              <a:rPr lang="en-GB"/>
              <a:t>(the role different species play within the community in which they live).</a:t>
            </a:r>
          </a:p>
          <a:p>
            <a:pPr>
              <a:buFontTx/>
              <a:buChar char="-"/>
            </a:pPr>
            <a:r>
              <a:rPr lang="en-GB"/>
              <a:t>To demonstrate diversity within a species, ask students to think about how different they all are from each other…eye colour, hair colour, height etc. That’s an example of biodiversity </a:t>
            </a:r>
            <a:r>
              <a:rPr lang="en-GB" i="1"/>
              <a:t>within</a:t>
            </a:r>
            <a:r>
              <a:rPr lang="en-GB"/>
              <a:t> a species, due to differences in their genetics.</a:t>
            </a:r>
          </a:p>
          <a:p>
            <a:pPr>
              <a:buFontTx/>
              <a:buChar char="-"/>
            </a:pPr>
            <a:r>
              <a:rPr lang="en-GB" u="sng"/>
              <a:t>Recap</a:t>
            </a:r>
            <a:r>
              <a:rPr lang="en-GB"/>
              <a:t>: </a:t>
            </a:r>
            <a:r>
              <a:rPr lang="en-GB" b="1"/>
              <a:t>Genes</a:t>
            </a:r>
            <a:r>
              <a:rPr lang="en-GB"/>
              <a:t> are made up of DNA and contain the code which determine the structure, function and characteristics of an organism. Genes are </a:t>
            </a:r>
            <a:r>
              <a:rPr lang="en-GB" b="1"/>
              <a:t>heritable</a:t>
            </a:r>
            <a:r>
              <a:rPr lang="en-GB"/>
              <a:t>, which means they are passed between generations from parents to offspring. </a:t>
            </a:r>
            <a:r>
              <a:rPr lang="en-GB" b="1"/>
              <a:t>Alleles</a:t>
            </a:r>
            <a:r>
              <a:rPr lang="en-GB"/>
              <a:t> are different forms of the same gene, and the expression of different alleles can sometimes result in differences in the observed characteristics of an individual (for example, hair colour is controlled by genes and the expression of different alleles results in different hair colour. Alleles may be dominant or recessive). </a:t>
            </a:r>
          </a:p>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3D2484-780D-4A30-B9EA-B302CB7C41A4}" type="slidenum">
              <a:rPr lang="en-GB"/>
              <a:pPr/>
              <a:t>20</a:t>
            </a:fld>
            <a:endParaRPr lang="en-GB"/>
          </a:p>
        </p:txBody>
      </p:sp>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p:txBody>
          <a:bodyPr/>
          <a:lstStyle/>
          <a:p>
            <a:pPr eaLnBrk="0" hangingPunct="0">
              <a:spcBef>
                <a:spcPct val="50000"/>
              </a:spcBef>
              <a:buFontTx/>
              <a:buChar char="•"/>
            </a:pPr>
            <a:r>
              <a:rPr lang="en-GB">
                <a:solidFill>
                  <a:schemeClr val="bg1"/>
                </a:solidFill>
              </a:rPr>
              <a:t>In the original populations, this natural variation in beak shape was due to differences in the alleles.</a:t>
            </a:r>
          </a:p>
          <a:p>
            <a:pPr eaLnBrk="0" hangingPunct="0">
              <a:spcBef>
                <a:spcPct val="50000"/>
              </a:spcBef>
              <a:buFontTx/>
              <a:buChar char="•"/>
            </a:pPr>
            <a:r>
              <a:rPr lang="en-GB">
                <a:solidFill>
                  <a:schemeClr val="bg1"/>
                </a:solidFill>
              </a:rPr>
              <a:t>Due to differences in the environment (such as food availability/type), certain alleles would have been ‘selected for’ more frequently. In other words, the birds with ‘successful’ beaks, would have survived long enough to breed, and pass on their ‘successful’ genes,</a:t>
            </a:r>
          </a:p>
          <a:p>
            <a:pPr eaLnBrk="0" hangingPunct="0">
              <a:spcBef>
                <a:spcPct val="50000"/>
              </a:spcBef>
              <a:buFontTx/>
              <a:buChar char="•"/>
            </a:pPr>
            <a:r>
              <a:rPr lang="en-GB"/>
              <a:t>The finches with beaks that weren’t successful in picking up the food available on a given island would have slowly died out, just leaving the better adapted birds. These would then breed, and produce more birds with ‘successful’ beaks (genetics – pass on their genes for the successful traits).</a:t>
            </a:r>
          </a:p>
          <a:p>
            <a:pPr>
              <a:buFontTx/>
              <a:buChar char="•"/>
            </a:pPr>
            <a:r>
              <a:rPr lang="en-GB"/>
              <a:t>Beak shapes must have changed, gradually, over time, to adapt to life on each particular island to make the most of the food type available.</a:t>
            </a:r>
          </a:p>
          <a:p>
            <a:pPr>
              <a:buFontTx/>
              <a:buChar char="•"/>
            </a:pPr>
            <a:r>
              <a:rPr lang="en-GB"/>
              <a:t>Because each island had different food supplies, this led to a situation where finches with different sized and shaped beaks were found on different islands. Even if the finches were the same species when they got to the islands, this gradual change, which occurs over many successive generations, would make them more and more different until they became separate species. </a:t>
            </a:r>
            <a:r>
              <a:rPr lang="en-GB">
                <a:solidFill>
                  <a:schemeClr val="bg1"/>
                </a:solidFill>
              </a:rPr>
              <a:t>As time passed, the populations on different islands became so different that they could not interbreed - new species had evolved!</a:t>
            </a:r>
            <a:endParaRPr lang="en-GB"/>
          </a:p>
          <a:p>
            <a:pPr>
              <a:buFontTx/>
              <a:buChar char="•"/>
            </a:pPr>
            <a:r>
              <a:rPr lang="en-GB"/>
              <a:t>The combined effects of mutations, environmental changes, natural selection and isolation result in the creation of new species during the process of evolution.</a:t>
            </a:r>
          </a:p>
          <a:p>
            <a:pPr>
              <a:buFontTx/>
              <a:buChar char="•"/>
            </a:pPr>
            <a:r>
              <a:rPr lang="en-GB"/>
              <a:t>The process is a very gradual change – over a long period of time the proportion of those individuals in the population with advantageous characteristics that are most suited to the environment will increase compared with the proportion of individuals with poorly adapted characteristics, and the poorly adapted characteristics may eventually be lost. </a:t>
            </a:r>
          </a:p>
          <a:p>
            <a:pPr>
              <a:buFontTx/>
              <a:buChar char="•"/>
            </a:pPr>
            <a:endParaRPr lang="en-GB"/>
          </a:p>
          <a:p>
            <a:pPr>
              <a:buFontTx/>
              <a:buChar char="•"/>
            </a:pPr>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46DF2D-613F-4F61-BA6E-83EFDD8F61CC}" type="slidenum">
              <a:rPr lang="en-GB"/>
              <a:pPr/>
              <a:t>21</a:t>
            </a:fld>
            <a:endParaRPr lang="en-GB"/>
          </a:p>
        </p:txBody>
      </p:sp>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p:txBody>
          <a:bodyPr/>
          <a:lstStyle/>
          <a:p>
            <a:pPr>
              <a:buFontTx/>
              <a:buChar char="•"/>
            </a:pPr>
            <a:r>
              <a:rPr lang="en-GB"/>
              <a:t>Notice the different beak shapes/types, and the foods each finch species eats.</a:t>
            </a:r>
          </a:p>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8DF80E-597C-4493-9103-7C38069B8C0C}" type="slidenum">
              <a:rPr lang="en-GB"/>
              <a:pPr/>
              <a:t>22</a:t>
            </a:fld>
            <a:endParaRPr lang="en-GB"/>
          </a:p>
        </p:txBody>
      </p:sp>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p:txBody>
          <a:bodyPr/>
          <a:lstStyle/>
          <a:p>
            <a:pPr>
              <a:buFontTx/>
              <a:buChar char="•"/>
            </a:pPr>
            <a:r>
              <a:rPr lang="en-GB"/>
              <a:t>Since Darwin’s work, islands have been very important in helping scientists to understand evolutionary processes.</a:t>
            </a:r>
          </a:p>
          <a:p>
            <a:pPr>
              <a:buFontTx/>
              <a:buChar char="•"/>
            </a:pPr>
            <a:r>
              <a:rPr lang="en-GB"/>
              <a:t>On many islands there are </a:t>
            </a:r>
            <a:r>
              <a:rPr lang="en-GB" b="1"/>
              <a:t>endemic species </a:t>
            </a:r>
            <a:r>
              <a:rPr lang="en-GB"/>
              <a:t>– unique species found nowhere else in the world. </a:t>
            </a:r>
          </a:p>
          <a:p>
            <a:pPr>
              <a:buFontTx/>
              <a:buChar char="•"/>
            </a:pPr>
            <a:r>
              <a:rPr lang="en-GB"/>
              <a:t>Endemic species are often (but not always) endangered because they usually have very small populations and restricted ranges, making them an important target for conservation. </a:t>
            </a:r>
          </a:p>
          <a:p>
            <a:pPr>
              <a:buFontTx/>
              <a:buChar char="•"/>
            </a:pPr>
            <a:r>
              <a:rPr lang="en-GB"/>
              <a:t>Many islands with endemic species are very remote and the conditions on the island are unique, meaning that the species living on the island have evolved differently and in isolation from species on the mainland e.g. Madagascar and lemurs.</a:t>
            </a:r>
          </a:p>
          <a:p>
            <a:pPr>
              <a:buFontTx/>
              <a:buChar char="•"/>
            </a:pPr>
            <a:r>
              <a:rPr lang="en-GB"/>
              <a:t>Reproductive isolation can lead to speciation – the creation of new species. A species is defined as a group of interbreeding populations that are reproductively isolated from other groups. Reproductive isolation can mean that sexual reproduction between individuals of the same (or different) species is impossible for physical, ecological, behavioural, temporal or developmental reasons. </a:t>
            </a:r>
          </a:p>
          <a:p>
            <a:endParaRPr lang="en-GB"/>
          </a:p>
          <a:p>
            <a:endParaRPr lang="en-GB"/>
          </a:p>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3AC289-A2E5-4FB7-8FD1-D177FBEACACE}" type="slidenum">
              <a:rPr lang="en-GB"/>
              <a:pPr/>
              <a:t>23</a:t>
            </a:fld>
            <a:endParaRPr lang="en-GB"/>
          </a:p>
        </p:txBody>
      </p:sp>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p:txBody>
          <a:bodyPr/>
          <a:lstStyle/>
          <a:p>
            <a:pPr>
              <a:buFontTx/>
              <a:buChar char="-"/>
            </a:pPr>
            <a:r>
              <a:rPr lang="en-GB"/>
              <a:t>Darwin’s finches are a great example of a situation where the mechanism for evolution can be evident on a smaller scale.</a:t>
            </a:r>
          </a:p>
          <a:p>
            <a:pPr>
              <a:buFontTx/>
              <a:buChar char="-"/>
            </a:pPr>
            <a:r>
              <a:rPr lang="en-GB"/>
              <a:t>In our example, natural occurrences such as a change in available food caused some beaks to be more successful – this is natural selection - because the spoon beak is ‘selected’ over the chopstick beak</a:t>
            </a:r>
          </a:p>
          <a:p>
            <a:pPr>
              <a:buFontTx/>
              <a:buChar char="-"/>
            </a:pPr>
            <a:r>
              <a:rPr lang="en-GB"/>
              <a:t>This is just one example of natural selection – other examples could be a change in available habitats, new predators (e.g. from an introduced species), different mate preferences or simply something like geographical separation (e.g. the finches blown to the Galapagos by storms would become different to those still on the mainland).</a:t>
            </a:r>
          </a:p>
          <a:p>
            <a:pPr>
              <a:buFontTx/>
              <a:buChar char="-"/>
            </a:pPr>
            <a:r>
              <a:rPr lang="en-GB"/>
              <a:t>Now imagine increasing the scale and timescale of this and applying it to the whole world – across all the different habitats, conditions and continents and the sheer number of different selection pressures that could occur by chance – is it any wonder that we have such a diverse number of animal species on the planet? We haven’t even touched on all the different forms of life e.g. plants, algae, fungi, micro-organisms….</a:t>
            </a:r>
            <a:endParaRPr lang="en-US"/>
          </a:p>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84AD76-FA1E-4CAA-B715-E2A903535D65}" type="slidenum">
              <a:rPr lang="en-GB"/>
              <a:pPr/>
              <a:t>3</a:t>
            </a:fld>
            <a:endParaRPr lang="en-GB"/>
          </a:p>
        </p:txBody>
      </p:sp>
      <p:sp>
        <p:nvSpPr>
          <p:cNvPr id="95234" name="Rectangle 2"/>
          <p:cNvSpPr>
            <a:spLocks noRo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GB"/>
              <a:t>Why is biodiversity important?</a:t>
            </a:r>
          </a:p>
          <a:p>
            <a:endParaRPr lang="en-GB"/>
          </a:p>
          <a:p>
            <a:pPr>
              <a:buFontTx/>
              <a:buChar char="•"/>
            </a:pPr>
            <a:r>
              <a:rPr lang="en-GB"/>
              <a:t>Biodiversity is </a:t>
            </a:r>
            <a:r>
              <a:rPr lang="en-GB" b="1"/>
              <a:t>vital for supporting all life on Earth</a:t>
            </a:r>
            <a:r>
              <a:rPr lang="en-GB"/>
              <a:t> and is the foundation of healthy, functioning ecosystems upon which all life depends.</a:t>
            </a:r>
          </a:p>
          <a:p>
            <a:pPr>
              <a:buFontTx/>
              <a:buChar char="•"/>
            </a:pPr>
            <a:r>
              <a:rPr lang="en-GB"/>
              <a:t>Biodiversity is essential for global food security and is crucial to human wellbeing, sustainable development and poverty reduction.</a:t>
            </a:r>
          </a:p>
          <a:p>
            <a:pPr>
              <a:buFontTx/>
              <a:buChar char="•"/>
            </a:pPr>
            <a:r>
              <a:rPr lang="en-GB"/>
              <a:t>The world’s biodiversity provides many ‘</a:t>
            </a:r>
            <a:r>
              <a:rPr lang="en-GB" b="1"/>
              <a:t>ecosystem services</a:t>
            </a:r>
            <a:r>
              <a:rPr lang="en-GB"/>
              <a:t>’ – these are natural processes and resources that are provided by natural ecosystems, from which humans then benefit. </a:t>
            </a:r>
          </a:p>
          <a:p>
            <a:pPr lvl="1">
              <a:buFontTx/>
              <a:buChar char="•"/>
            </a:pPr>
            <a:r>
              <a:rPr lang="en-GB"/>
              <a:t>E.g. food and many industrial products such as timber, fuel, textiles and medicines. Biodiversity also ensures clean air, water and fertile soils.</a:t>
            </a:r>
          </a:p>
          <a:p>
            <a:pPr>
              <a:buFontTx/>
              <a:buChar char="•"/>
            </a:pPr>
            <a:r>
              <a:rPr lang="en-GB"/>
              <a:t>Ask the students if they can think of any more examples of ecosystem services.</a:t>
            </a:r>
          </a:p>
          <a:p>
            <a:pPr lvl="1">
              <a:buFontTx/>
              <a:buChar char="•"/>
            </a:pPr>
            <a:r>
              <a:rPr lang="en-GB"/>
              <a:t>E.g. soil formation, nutrient, nitrogen, oxygen and carbon cycling, energy production, flood and erosion control, breaking down pollutants, pest and disease control, climate regulation and pollination.</a:t>
            </a:r>
          </a:p>
          <a:p>
            <a:pPr>
              <a:buFontTx/>
              <a:buChar char="•"/>
            </a:pPr>
            <a:r>
              <a:rPr lang="en-GB"/>
              <a:t>Biodiversity also provides opportunities for recreation, tourism, scientific research and education, and is important for its cultural, spiritual and religious values.</a:t>
            </a:r>
          </a:p>
          <a:p>
            <a:pPr>
              <a:buFontTx/>
              <a:buChar char="•"/>
            </a:pPr>
            <a:endParaRPr lang="en-GB"/>
          </a:p>
          <a:p>
            <a:pPr>
              <a:buFontTx/>
              <a:buChar char="-"/>
            </a:pPr>
            <a:r>
              <a:rPr lang="en-GB"/>
              <a:t>To give the students an idea of how amazingly diverse life is, they can try the short exercise based on one species group: mammals.</a:t>
            </a:r>
          </a:p>
          <a:p>
            <a:pPr>
              <a:buFontTx/>
              <a:buChar char="•"/>
            </a:pPr>
            <a:endParaRPr lang="en-GB"/>
          </a:p>
          <a:p>
            <a:endParaRPr lang="en-GB"/>
          </a:p>
          <a:p>
            <a:pPr>
              <a:buFontTx/>
              <a:buChar char="•"/>
            </a:pPr>
            <a:endParaRPr lang="en-GB"/>
          </a:p>
          <a:p>
            <a:pPr>
              <a:buFontTx/>
              <a:buChar char="•"/>
            </a:pPr>
            <a:endParaRPr lang="en-GB"/>
          </a:p>
          <a:p>
            <a:pPr>
              <a:buFontTx/>
              <a:buChar char="•"/>
            </a:pPr>
            <a:endParaRPr lang="en-GB"/>
          </a:p>
          <a:p>
            <a:pPr>
              <a:buFontTx/>
              <a:buChar char="•"/>
            </a:pPr>
            <a:endParaRPr lang="en-GB"/>
          </a:p>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F1D8F-3ACF-48C3-8D31-8C7BABE6B9AD}" type="slidenum">
              <a:rPr lang="en-GB"/>
              <a:pPr/>
              <a:t>4</a:t>
            </a:fld>
            <a:endParaRPr lang="en-GB"/>
          </a:p>
        </p:txBody>
      </p:sp>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p:txBody>
          <a:bodyPr/>
          <a:lstStyle/>
          <a:p>
            <a:pPr>
              <a:buFontTx/>
              <a:buChar char="•"/>
            </a:pPr>
            <a:r>
              <a:rPr lang="en-GB"/>
              <a:t>The idea of this exercise is to show how diverse species are, even within a given group such as the mammals. It also highlights how evolution can be rather tricky (the answers are not what students may first expect!).</a:t>
            </a:r>
          </a:p>
          <a:p>
            <a:pPr>
              <a:buFontTx/>
              <a:buChar char="•"/>
            </a:pPr>
            <a:r>
              <a:rPr lang="en-GB"/>
              <a:t>One sheet to be given to each student or each pair of students.</a:t>
            </a:r>
          </a:p>
          <a:p>
            <a:pPr>
              <a:buFontTx/>
              <a:buChar char="•"/>
            </a:pPr>
            <a:r>
              <a:rPr lang="en-GB"/>
              <a:t>Students must decide which animals are most closely related, and write down the relevant pairs on the dotted lines.</a:t>
            </a:r>
          </a:p>
          <a:p>
            <a:pPr>
              <a:buFontTx/>
              <a:buChar char="•"/>
            </a:pPr>
            <a:r>
              <a:rPr lang="en-GB"/>
              <a:t>So, for instance, which of the other animals on the sheet is most closely related to the short-beaked echidna?</a:t>
            </a:r>
          </a:p>
          <a:p>
            <a:pPr>
              <a:buFontTx/>
              <a:buChar char="•"/>
            </a:pPr>
            <a:r>
              <a:rPr lang="en-GB"/>
              <a:t>Students should try and think beyond the obvious to find things that the species may have in common.</a:t>
            </a:r>
          </a:p>
          <a:p>
            <a:pPr>
              <a:buFontTx/>
              <a:buChar char="•"/>
            </a:pPr>
            <a:r>
              <a:rPr lang="en-GB"/>
              <a:t>Remember to </a:t>
            </a:r>
            <a:r>
              <a:rPr lang="en-GB" b="1"/>
              <a:t>leave this slide up during the exercise</a:t>
            </a:r>
            <a:r>
              <a:rPr lang="en-GB"/>
              <a:t>, as the answers are on the next few slides.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2D7DA1-7037-49CE-A770-D699937110D9}" type="slidenum">
              <a:rPr lang="en-GB"/>
              <a:pPr/>
              <a:t>5</a:t>
            </a:fld>
            <a:endParaRPr lang="en-GB"/>
          </a:p>
        </p:txBody>
      </p:sp>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p:txBody>
          <a:bodyPr/>
          <a:lstStyle/>
          <a:p>
            <a:pPr>
              <a:buFontTx/>
              <a:buChar char="-"/>
            </a:pPr>
            <a:r>
              <a:rPr lang="en-GB"/>
              <a:t>Ask students to provide answers and also give their reasoning as to why they have paired certain species.</a:t>
            </a:r>
          </a:p>
          <a:p>
            <a:endParaRPr lang="en-GB"/>
          </a:p>
          <a:p>
            <a:pPr>
              <a:buFontTx/>
              <a:buChar char="-"/>
            </a:pPr>
            <a:r>
              <a:rPr lang="en-GB" b="1"/>
              <a:t>Short-beaked echidna and platypus</a:t>
            </a:r>
            <a:r>
              <a:rPr lang="en-GB"/>
              <a:t> – many people think that the echidna is most closely related to the porcupine, as they both have spines, but this is not the case! </a:t>
            </a:r>
          </a:p>
          <a:p>
            <a:pPr>
              <a:buFontTx/>
              <a:buChar char="-"/>
            </a:pPr>
            <a:r>
              <a:rPr lang="en-GB"/>
              <a:t>The short-beaked echidna and the platypus are both primitive mammals belonging to a group known as the ‘</a:t>
            </a:r>
            <a:r>
              <a:rPr lang="en-GB" b="1"/>
              <a:t>monotremes</a:t>
            </a:r>
            <a:r>
              <a:rPr lang="en-GB"/>
              <a:t>’ (these are egg-laying mammals).</a:t>
            </a:r>
          </a:p>
          <a:p>
            <a:pPr>
              <a:buFontTx/>
              <a:buChar char="-"/>
            </a:pPr>
            <a:r>
              <a:rPr lang="en-GB"/>
              <a:t>These Australian mammals evolved after the continents divided, and any resemblance the echidna has to the porcupine has arisen due to convergent evolution – they have each independently evolved to fit a similar niche in their environment.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A8D7BE-63B5-4FE6-97CD-05C4341B00F5}" type="slidenum">
              <a:rPr lang="en-GB"/>
              <a:pPr/>
              <a:t>6</a:t>
            </a:fld>
            <a:endParaRPr lang="en-GB"/>
          </a:p>
        </p:txBody>
      </p:sp>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p:txBody>
          <a:bodyPr/>
          <a:lstStyle/>
          <a:p>
            <a:pPr>
              <a:buFontTx/>
              <a:buChar char="-"/>
            </a:pPr>
            <a:r>
              <a:rPr lang="en-GB"/>
              <a:t>Lowland tapir and black rhinoceros – these are both </a:t>
            </a:r>
            <a:r>
              <a:rPr lang="en-GB" b="1"/>
              <a:t>odd-toed ungulates</a:t>
            </a:r>
            <a:r>
              <a:rPr lang="en-GB"/>
              <a:t> (ungulates are basically mammals with hooves)</a:t>
            </a:r>
          </a:p>
          <a:p>
            <a:pPr>
              <a:buFontTx/>
              <a:buChar char="-"/>
            </a:pPr>
            <a:r>
              <a:rPr lang="en-GB"/>
              <a:t>Odd-toed ungulates (such as horses, tapirs and rhinos) are known as ‘</a:t>
            </a:r>
            <a:r>
              <a:rPr lang="en-GB" b="1"/>
              <a:t>perissodactyls</a:t>
            </a:r>
            <a:r>
              <a:rPr lang="en-GB"/>
              <a:t>’.</a:t>
            </a:r>
          </a:p>
          <a:p>
            <a:pPr>
              <a:buFontTx/>
              <a:buChar char="-"/>
            </a:pPr>
            <a:endParaRPr lang="en-GB"/>
          </a:p>
          <a:p>
            <a:endParaRPr lang="en-GB"/>
          </a:p>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AF8E28-8612-47A7-BC21-12E4AA9E8EE5}" type="slidenum">
              <a:rPr lang="en-GB"/>
              <a:pPr/>
              <a:t>7</a:t>
            </a:fld>
            <a:endParaRPr lang="en-GB"/>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pPr>
              <a:buFontTx/>
              <a:buChar char="-"/>
            </a:pPr>
            <a:r>
              <a:rPr lang="en-GB" b="1"/>
              <a:t>North African crested porcupine and American beaver</a:t>
            </a:r>
            <a:r>
              <a:rPr lang="en-GB"/>
              <a:t> - these are both </a:t>
            </a:r>
            <a:r>
              <a:rPr lang="en-GB" b="1"/>
              <a:t>rodents</a:t>
            </a:r>
            <a:r>
              <a:rPr lang="en-GB"/>
              <a:t>.</a:t>
            </a:r>
          </a:p>
          <a:p>
            <a:pPr>
              <a:buFontTx/>
              <a:buChar char="-"/>
            </a:pPr>
            <a:r>
              <a:rPr lang="en-GB"/>
              <a:t>Rodents are characterised by a pair of continuously growing incisors in each of the upper and lower jaws. Need to gnaw to keep them shortened.</a:t>
            </a:r>
          </a:p>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52CF5-7D24-4E6E-89F1-F0FF55A5C161}" type="slidenum">
              <a:rPr lang="en-GB"/>
              <a:pPr/>
              <a:t>8</a:t>
            </a:fld>
            <a:endParaRPr lang="en-GB"/>
          </a:p>
        </p:txBody>
      </p:sp>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p:txBody>
          <a:bodyPr/>
          <a:lstStyle/>
          <a:p>
            <a:pPr>
              <a:buFontTx/>
              <a:buChar char="-"/>
            </a:pPr>
            <a:r>
              <a:rPr lang="en-GB" b="1"/>
              <a:t>African elephant and rock hyrax</a:t>
            </a:r>
            <a:r>
              <a:rPr lang="en-GB"/>
              <a:t> - both of these species belong to an African species group called the </a:t>
            </a:r>
            <a:r>
              <a:rPr lang="en-GB" b="1"/>
              <a:t>afrotheria</a:t>
            </a:r>
            <a:r>
              <a:rPr lang="en-GB"/>
              <a:t>, and so are more closely related that anything else on the worksheet.</a:t>
            </a:r>
          </a:p>
          <a:p>
            <a:pPr>
              <a:buFontTx/>
              <a:buChar char="-"/>
            </a:pPr>
            <a:r>
              <a:rPr lang="en-GB"/>
              <a:t>Other afrotheria species include golden moles, elephant shrews and aardvarks.</a:t>
            </a:r>
          </a:p>
          <a:p>
            <a:pPr>
              <a:buFontTx/>
              <a:buChar char="-"/>
            </a:pPr>
            <a:r>
              <a:rPr lang="en-GB"/>
              <a:t>However, the closest relative of the elephant is actually the manatee – in fact, if you look closely at a manatee’s flippers, they look very similar to an elephant’s foot (a squashed one!) as you can clearly see the toenails on the ends of the flippers.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C1BDE1-F483-4C6A-AF53-0AE4BA5E359B}" type="slidenum">
              <a:rPr lang="en-GB"/>
              <a:pPr/>
              <a:t>9</a:t>
            </a:fld>
            <a:endParaRPr lang="en-GB"/>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p:txBody>
          <a:bodyPr/>
          <a:lstStyle/>
          <a:p>
            <a:pPr>
              <a:buFontTx/>
              <a:buChar char="-"/>
            </a:pPr>
            <a:r>
              <a:rPr lang="en-GB"/>
              <a:t>Although these species look nothing alike, the blue whale and moose are closely related.</a:t>
            </a:r>
          </a:p>
          <a:p>
            <a:pPr>
              <a:buFontTx/>
              <a:buChar char="-"/>
            </a:pPr>
            <a:r>
              <a:rPr lang="en-GB"/>
              <a:t>They belong to a group called the </a:t>
            </a:r>
            <a:r>
              <a:rPr lang="en-GB" b="1"/>
              <a:t>Cetartiodactyls</a:t>
            </a:r>
            <a:r>
              <a:rPr lang="en-GB"/>
              <a:t>, which is a combination of </a:t>
            </a:r>
            <a:r>
              <a:rPr lang="en-GB" b="1"/>
              <a:t>cetaceans</a:t>
            </a:r>
            <a:r>
              <a:rPr lang="en-GB"/>
              <a:t> (whales and dolphins) and </a:t>
            </a:r>
            <a:r>
              <a:rPr lang="en-GB" b="1"/>
              <a:t>artiodactyls</a:t>
            </a:r>
            <a:r>
              <a:rPr lang="en-GB"/>
              <a:t> (even-toed ungulates such as pigs, deer, sheep, antelope and cattle).</a:t>
            </a:r>
          </a:p>
          <a:p>
            <a:pPr>
              <a:buFontTx/>
              <a:buChar char="-"/>
            </a:pPr>
            <a:r>
              <a:rPr lang="en-GB"/>
              <a:t>Surprisingly, artiodactyls are more closely related to cetaceans than they are to the perissodactyls that were discussed earlier (the odd-toed ungulates) – this means artiodactyls have a more recent common ancestor with the cetaceans than with perissodactyls.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42" name="Picture 2" descr="PPT"/>
          <p:cNvPicPr>
            <a:picLocks noChangeAspect="1" noChangeArrowheads="1"/>
          </p:cNvPicPr>
          <p:nvPr userDrawn="1"/>
        </p:nvPicPr>
        <p:blipFill>
          <a:blip r:embed="rId2" cstate="print"/>
          <a:srcRect/>
          <a:stretch>
            <a:fillRect/>
          </a:stretch>
        </p:blipFill>
        <p:spPr bwMode="auto">
          <a:xfrm>
            <a:off x="0" y="-1588"/>
            <a:ext cx="9144000" cy="6859588"/>
          </a:xfrm>
          <a:prstGeom prst="rect">
            <a:avLst/>
          </a:prstGeom>
          <a:noFill/>
        </p:spPr>
      </p:pic>
      <p:sp>
        <p:nvSpPr>
          <p:cNvPr id="10243" name="Rectangle 3"/>
          <p:cNvSpPr>
            <a:spLocks noGrp="1" noChangeArrowheads="1"/>
          </p:cNvSpPr>
          <p:nvPr>
            <p:ph type="ctrTitle"/>
          </p:nvPr>
        </p:nvSpPr>
        <p:spPr>
          <a:xfrm>
            <a:off x="685800" y="981075"/>
            <a:ext cx="7772400" cy="1470025"/>
          </a:xfrm>
        </p:spPr>
        <p:txBody>
          <a:bodyPr/>
          <a:lstStyle>
            <a:lvl1pPr>
              <a:defRPr sz="4400"/>
            </a:lvl1pPr>
          </a:lstStyle>
          <a:p>
            <a:r>
              <a:rPr lang="en-US"/>
              <a:t>Click to edit Master title style</a:t>
            </a:r>
          </a:p>
        </p:txBody>
      </p:sp>
      <p:sp>
        <p:nvSpPr>
          <p:cNvPr id="10244" name="Rectangle 4"/>
          <p:cNvSpPr>
            <a:spLocks noGrp="1" noChangeArrowheads="1"/>
          </p:cNvSpPr>
          <p:nvPr>
            <p:ph type="subTitle" idx="1"/>
          </p:nvPr>
        </p:nvSpPr>
        <p:spPr>
          <a:xfrm>
            <a:off x="1371600" y="3141663"/>
            <a:ext cx="6400800" cy="1752600"/>
          </a:xfrm>
        </p:spPr>
        <p:txBody>
          <a:bodyPr/>
          <a:lstStyle>
            <a:lvl1pPr marL="0" indent="0" algn="ctr">
              <a:buFontTx/>
              <a:buNone/>
              <a:defRPr sz="3200"/>
            </a:lvl1pPr>
          </a:lstStyle>
          <a:p>
            <a:r>
              <a:rPr lang="en-US"/>
              <a:t>Click to edit Master subtitle style</a:t>
            </a:r>
          </a:p>
        </p:txBody>
      </p:sp>
      <p:sp>
        <p:nvSpPr>
          <p:cNvPr id="10245" name="Rectangle 5"/>
          <p:cNvSpPr>
            <a:spLocks noGrp="1" noChangeArrowheads="1"/>
          </p:cNvSpPr>
          <p:nvPr>
            <p:ph type="dt" sz="half" idx="2"/>
          </p:nvPr>
        </p:nvSpPr>
        <p:spPr/>
        <p:txBody>
          <a:bodyPr/>
          <a:lstStyle>
            <a:lvl1pPr>
              <a:defRPr/>
            </a:lvl1pPr>
          </a:lstStyle>
          <a:p>
            <a:endParaRPr lang="en-US"/>
          </a:p>
        </p:txBody>
      </p:sp>
      <p:sp>
        <p:nvSpPr>
          <p:cNvPr id="10246" name="Rectangle 6"/>
          <p:cNvSpPr>
            <a:spLocks noGrp="1" noChangeArrowheads="1"/>
          </p:cNvSpPr>
          <p:nvPr>
            <p:ph type="ftr" sz="quarter" idx="3"/>
          </p:nvPr>
        </p:nvSpPr>
        <p:spPr/>
        <p:txBody>
          <a:bodyPr/>
          <a:lstStyle>
            <a:lvl1pPr>
              <a:defRPr/>
            </a:lvl1pPr>
          </a:lstStyle>
          <a:p>
            <a:endParaRPr lang="en-US"/>
          </a:p>
        </p:txBody>
      </p:sp>
      <p:sp>
        <p:nvSpPr>
          <p:cNvPr id="10247" name="Rectangle 7"/>
          <p:cNvSpPr>
            <a:spLocks noGrp="1" noChangeArrowheads="1"/>
          </p:cNvSpPr>
          <p:nvPr>
            <p:ph type="sldNum" sz="quarter" idx="4"/>
          </p:nvPr>
        </p:nvSpPr>
        <p:spPr/>
        <p:txBody>
          <a:bodyPr/>
          <a:lstStyle>
            <a:lvl1pPr>
              <a:defRPr/>
            </a:lvl1pPr>
          </a:lstStyle>
          <a:p>
            <a:fld id="{3116AE37-B27B-4299-BA92-CA20C6C9FF45}" type="slidenum">
              <a:rPr lang="en-US"/>
              <a:pPr/>
              <a:t>‹#›</a:t>
            </a:fld>
            <a:endParaRPr lang="en-US"/>
          </a:p>
        </p:txBody>
      </p:sp>
      <p:pic>
        <p:nvPicPr>
          <p:cNvPr id="10248" name="Picture 8" descr="ARKiveURL-(for-dark-backgrounds)"/>
          <p:cNvPicPr>
            <a:picLocks noChangeAspect="1" noChangeArrowheads="1"/>
          </p:cNvPicPr>
          <p:nvPr userDrawn="1"/>
        </p:nvPicPr>
        <p:blipFill>
          <a:blip r:embed="rId3" cstate="print"/>
          <a:srcRect/>
          <a:stretch>
            <a:fillRect/>
          </a:stretch>
        </p:blipFill>
        <p:spPr bwMode="auto">
          <a:xfrm>
            <a:off x="179388" y="115888"/>
            <a:ext cx="2447925" cy="70326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573014C-C63A-46C4-9209-FDB9D094D0C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6613"/>
            <a:ext cx="2057400" cy="40655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836613"/>
            <a:ext cx="6019800" cy="4065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DB8293-45B8-4B02-9420-07706192073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CCFD6A-09DD-4EA6-AABC-C6DF0EE21FB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FA8549E-4F67-4ED6-BDDF-9A364AE393E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49500"/>
            <a:ext cx="4038600" cy="2552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49500"/>
            <a:ext cx="4038600" cy="2552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64EDADE-3EFF-40E4-AC0E-1BC880F9F88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E876B43-4CF1-4529-830B-2024AA2ADC6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5E33E53-E172-4FEC-888C-0DD9D2A799A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2D0A798-04E3-4C3B-91AC-F50A31AFF22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92BC19-DF67-4FB7-9FFC-98FF0A0900B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76BDDCA-BEA5-49B0-A375-885987AFF16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9" name="Picture 7" descr="PPT"/>
          <p:cNvPicPr>
            <a:picLocks noChangeAspect="1" noChangeArrowheads="1"/>
          </p:cNvPicPr>
          <p:nvPr userDrawn="1"/>
        </p:nvPicPr>
        <p:blipFill>
          <a:blip r:embed="rId13" cstate="print"/>
          <a:srcRect/>
          <a:stretch>
            <a:fillRect/>
          </a:stretch>
        </p:blipFill>
        <p:spPr bwMode="auto">
          <a:xfrm>
            <a:off x="0" y="-1588"/>
            <a:ext cx="9144000" cy="6859588"/>
          </a:xfrm>
          <a:prstGeom prst="rect">
            <a:avLst/>
          </a:prstGeom>
          <a:noFill/>
        </p:spPr>
      </p:pic>
      <p:sp>
        <p:nvSpPr>
          <p:cNvPr id="8194" name="Rectangle 2"/>
          <p:cNvSpPr>
            <a:spLocks noGrp="1" noChangeArrowheads="1"/>
          </p:cNvSpPr>
          <p:nvPr>
            <p:ph type="title"/>
          </p:nvPr>
        </p:nvSpPr>
        <p:spPr bwMode="auto">
          <a:xfrm>
            <a:off x="457200" y="8366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2349500"/>
            <a:ext cx="8229600" cy="2552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647AD2C5-91A1-412C-8299-394E1B8199EE}" type="slidenum">
              <a:rPr lang="en-US"/>
              <a:pPr/>
              <a:t>‹#›</a:t>
            </a:fld>
            <a:endParaRPr lang="en-US"/>
          </a:p>
        </p:txBody>
      </p:sp>
      <p:pic>
        <p:nvPicPr>
          <p:cNvPr id="8200" name="Picture 8" descr="ARKiveURL-(for-dark-backgrounds)"/>
          <p:cNvPicPr>
            <a:picLocks noChangeAspect="1" noChangeArrowheads="1"/>
          </p:cNvPicPr>
          <p:nvPr userDrawn="1"/>
        </p:nvPicPr>
        <p:blipFill>
          <a:blip r:embed="rId14" cstate="print"/>
          <a:srcRect/>
          <a:stretch>
            <a:fillRect/>
          </a:stretch>
        </p:blipFill>
        <p:spPr bwMode="auto">
          <a:xfrm>
            <a:off x="179388" y="115888"/>
            <a:ext cx="2447925" cy="703262"/>
          </a:xfrm>
          <a:prstGeom prst="rect">
            <a:avLst/>
          </a:prstGeom>
          <a:noFill/>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3200" b="1">
          <a:solidFill>
            <a:schemeClr val="bg1"/>
          </a:solidFill>
          <a:latin typeface="+mj-lt"/>
          <a:ea typeface="+mj-ea"/>
          <a:cs typeface="+mj-cs"/>
        </a:defRPr>
      </a:lvl1pPr>
      <a:lvl2pPr algn="ctr" rtl="0" fontAlgn="base">
        <a:spcBef>
          <a:spcPct val="0"/>
        </a:spcBef>
        <a:spcAft>
          <a:spcPct val="0"/>
        </a:spcAft>
        <a:defRPr sz="3200" b="1">
          <a:solidFill>
            <a:schemeClr val="bg1"/>
          </a:solidFill>
          <a:latin typeface="Arial" charset="0"/>
        </a:defRPr>
      </a:lvl2pPr>
      <a:lvl3pPr algn="ctr" rtl="0" fontAlgn="base">
        <a:spcBef>
          <a:spcPct val="0"/>
        </a:spcBef>
        <a:spcAft>
          <a:spcPct val="0"/>
        </a:spcAft>
        <a:defRPr sz="3200" b="1">
          <a:solidFill>
            <a:schemeClr val="bg1"/>
          </a:solidFill>
          <a:latin typeface="Arial" charset="0"/>
        </a:defRPr>
      </a:lvl3pPr>
      <a:lvl4pPr algn="ctr" rtl="0" fontAlgn="base">
        <a:spcBef>
          <a:spcPct val="0"/>
        </a:spcBef>
        <a:spcAft>
          <a:spcPct val="0"/>
        </a:spcAft>
        <a:defRPr sz="3200" b="1">
          <a:solidFill>
            <a:schemeClr val="bg1"/>
          </a:solidFill>
          <a:latin typeface="Arial" charset="0"/>
        </a:defRPr>
      </a:lvl4pPr>
      <a:lvl5pPr algn="ctr" rtl="0" fontAlgn="base">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000">
          <a:solidFill>
            <a:schemeClr val="bg1"/>
          </a:solidFill>
          <a:latin typeface="+mn-lt"/>
        </a:defRPr>
      </a:lvl2pPr>
      <a:lvl3pPr marL="1143000" indent="-228600" algn="l" rtl="0" fontAlgn="base">
        <a:spcBef>
          <a:spcPct val="20000"/>
        </a:spcBef>
        <a:spcAft>
          <a:spcPct val="0"/>
        </a:spcAft>
        <a:buChar char="•"/>
        <a:defRPr sz="20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http://www.arkive.org/platypus/ornithorhynchus-anatinu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hyperlink" Target="http://cdn2.arkive.org/media/AD/ADC2E3C1-7631-40B0-BED1-5DA49B4DA3A9/Presentation.Large/Short-beaked-echidna-walking.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cdn2.arkive.org/media/B5/B5C610EB-F529-4161-907B-5CCED3B953AB/Presentation.Large/Platypus-at-the-surface-chewing-invertebrates-in-cheek-pouch-from-last-dive.jpg" TargetMode="Externa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hyperlink" Target="http://cdn1.arkive.org/media/27/2786455F-BABE-41CA-9440-BAFB9126249E/Presentation.Large/Black-rhinoceros-.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cdn1.arkive.org/media/0C/0CEC51B0-D0AD-4DF7-BBC9-AD8A395795BC/Presentation.Large/Lowland-tapir-wading-through-river.jpg" TargetMode="Externa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hyperlink" Target="http://cdn2.arkive.org/media/FE/FE562212-6C9F-4FD3-84D2-AB5CFAF527A3/Presentation.Large/North-African-crested-porcupine-scavenging-on-the-ground.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cdn1.arkive.org/media/0E/0E7581CE-3D0A-4808-8321-EFCA8CA7BFD4/Presentation.Large/American-beaver-walking-over-frozen-lake.jpg" TargetMode="Externa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hyperlink" Target="http://cdn2.arkive.org/media/A6/A67E47E0-B59E-4EB0-8B3C-C2CF9075341A/Presentation.Large/African-elephant-walking.jp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hyperlink" Target="http://cdn2.arkive.org/media/CA/CA1B07B6-5EBA-4545-BDB2-5C759C36C2DD/Presentation.Large/Female-and-young-rock-hyrax-huddling-to-conserve-body-heat.jpg" TargetMode="Externa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hyperlink" Target="http://cdn2.arkive.org/media/AE/AE314E3F-BF76-4BA6-B4E0-CB6A0A03D345/Presentation.Large/Moose-cow-feeding-in-lake.jp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hyperlink" Target="http://cdn2.arkive.org/media/E9/E9E81C14-0462-44DF-ACF0-D9A98C782F99/Presentation.Large/Blue-whale-.jpg" TargetMode="Externa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539750" y="1454150"/>
            <a:ext cx="8135938" cy="1470025"/>
          </a:xfrm>
          <a:prstGeom prst="rect">
            <a:avLst/>
          </a:prstGeom>
          <a:noFill/>
          <a:ln w="9525">
            <a:noFill/>
            <a:miter lim="800000"/>
            <a:headEnd/>
            <a:tailEnd/>
          </a:ln>
          <a:effectLst/>
        </p:spPr>
        <p:txBody>
          <a:bodyPr anchor="ctr"/>
          <a:lstStyle/>
          <a:p>
            <a:pPr algn="ctr"/>
            <a:r>
              <a:rPr lang="en-GB" sz="4800" b="1">
                <a:solidFill>
                  <a:schemeClr val="bg1"/>
                </a:solidFill>
              </a:rPr>
              <a:t>Biodiversity and Evolution</a:t>
            </a:r>
            <a:endParaRPr lang="en-US" sz="4800" b="1">
              <a:solidFill>
                <a:schemeClr val="bg1"/>
              </a:solidFill>
            </a:endParaRPr>
          </a:p>
        </p:txBody>
      </p:sp>
      <p:pic>
        <p:nvPicPr>
          <p:cNvPr id="11271" name="Picture 7" descr="Young-Atlantic-walrus-bull"/>
          <p:cNvPicPr>
            <a:picLocks noChangeAspect="1" noChangeArrowheads="1"/>
          </p:cNvPicPr>
          <p:nvPr/>
        </p:nvPicPr>
        <p:blipFill>
          <a:blip r:embed="rId3" cstate="print"/>
          <a:srcRect/>
          <a:stretch>
            <a:fillRect/>
          </a:stretch>
        </p:blipFill>
        <p:spPr bwMode="auto">
          <a:xfrm>
            <a:off x="4559300" y="4725988"/>
            <a:ext cx="2317750" cy="1546225"/>
          </a:xfrm>
          <a:prstGeom prst="rect">
            <a:avLst/>
          </a:prstGeom>
          <a:noFill/>
        </p:spPr>
      </p:pic>
      <p:pic>
        <p:nvPicPr>
          <p:cNvPr id="11272" name="Picture 8" descr="Swallowtail-with-wings-extended"/>
          <p:cNvPicPr>
            <a:picLocks noChangeAspect="1" noChangeArrowheads="1"/>
          </p:cNvPicPr>
          <p:nvPr/>
        </p:nvPicPr>
        <p:blipFill>
          <a:blip r:embed="rId4" cstate="print"/>
          <a:srcRect/>
          <a:stretch>
            <a:fillRect/>
          </a:stretch>
        </p:blipFill>
        <p:spPr bwMode="auto">
          <a:xfrm>
            <a:off x="3348038" y="3068638"/>
            <a:ext cx="2328862" cy="1547812"/>
          </a:xfrm>
          <a:prstGeom prst="rect">
            <a:avLst/>
          </a:prstGeom>
          <a:noFill/>
        </p:spPr>
      </p:pic>
      <p:pic>
        <p:nvPicPr>
          <p:cNvPr id="11273" name="Picture 9" descr="Male-golden-toad"/>
          <p:cNvPicPr>
            <a:picLocks noChangeAspect="1" noChangeArrowheads="1"/>
          </p:cNvPicPr>
          <p:nvPr/>
        </p:nvPicPr>
        <p:blipFill>
          <a:blip r:embed="rId5" cstate="print"/>
          <a:srcRect/>
          <a:stretch>
            <a:fillRect/>
          </a:stretch>
        </p:blipFill>
        <p:spPr bwMode="auto">
          <a:xfrm>
            <a:off x="5746750" y="3068638"/>
            <a:ext cx="2354263" cy="1546225"/>
          </a:xfrm>
          <a:prstGeom prst="rect">
            <a:avLst/>
          </a:prstGeom>
          <a:noFill/>
        </p:spPr>
      </p:pic>
      <p:pic>
        <p:nvPicPr>
          <p:cNvPr id="11274" name="Picture 10" descr="Puffin-pair-greeting"/>
          <p:cNvPicPr>
            <a:picLocks noChangeAspect="1" noChangeArrowheads="1"/>
          </p:cNvPicPr>
          <p:nvPr/>
        </p:nvPicPr>
        <p:blipFill>
          <a:blip r:embed="rId6" cstate="print"/>
          <a:srcRect/>
          <a:stretch>
            <a:fillRect/>
          </a:stretch>
        </p:blipFill>
        <p:spPr bwMode="auto">
          <a:xfrm>
            <a:off x="995363" y="3068638"/>
            <a:ext cx="2281237" cy="1547812"/>
          </a:xfrm>
          <a:prstGeom prst="rect">
            <a:avLst/>
          </a:prstGeom>
          <a:noFill/>
        </p:spPr>
      </p:pic>
      <p:pic>
        <p:nvPicPr>
          <p:cNvPr id="11275" name="Picture 11" descr="Front-on-view-of-a-hawksbill-turtle"/>
          <p:cNvPicPr>
            <a:picLocks noChangeAspect="1" noChangeArrowheads="1"/>
          </p:cNvPicPr>
          <p:nvPr/>
        </p:nvPicPr>
        <p:blipFill>
          <a:blip r:embed="rId7" cstate="print"/>
          <a:srcRect/>
          <a:stretch>
            <a:fillRect/>
          </a:stretch>
        </p:blipFill>
        <p:spPr bwMode="auto">
          <a:xfrm>
            <a:off x="2124075" y="4725988"/>
            <a:ext cx="2328863" cy="1549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2987675" y="257175"/>
            <a:ext cx="6048375" cy="579438"/>
          </a:xfrm>
          <a:prstGeom prst="rect">
            <a:avLst/>
          </a:prstGeom>
          <a:noFill/>
          <a:ln w="9525">
            <a:noFill/>
            <a:miter lim="800000"/>
            <a:headEnd/>
            <a:tailEnd/>
          </a:ln>
          <a:effectLst/>
        </p:spPr>
        <p:txBody>
          <a:bodyPr>
            <a:spAutoFit/>
          </a:bodyPr>
          <a:lstStyle/>
          <a:p>
            <a:pPr>
              <a:spcBef>
                <a:spcPct val="50000"/>
              </a:spcBef>
            </a:pPr>
            <a:r>
              <a:rPr lang="en-GB" sz="3200">
                <a:solidFill>
                  <a:schemeClr val="bg1"/>
                </a:solidFill>
              </a:rPr>
              <a:t>Why is there so much diversity?</a:t>
            </a:r>
            <a:endParaRPr lang="en-US" sz="3200">
              <a:solidFill>
                <a:schemeClr val="bg1"/>
              </a:solidFill>
            </a:endParaRPr>
          </a:p>
        </p:txBody>
      </p:sp>
      <p:sp>
        <p:nvSpPr>
          <p:cNvPr id="23557" name="Text Box 5"/>
          <p:cNvSpPr txBox="1">
            <a:spLocks noChangeArrowheads="1"/>
          </p:cNvSpPr>
          <p:nvPr/>
        </p:nvSpPr>
        <p:spPr bwMode="auto">
          <a:xfrm>
            <a:off x="539750" y="1196975"/>
            <a:ext cx="8064500" cy="5386388"/>
          </a:xfrm>
          <a:prstGeom prst="rect">
            <a:avLst/>
          </a:prstGeom>
          <a:noFill/>
          <a:ln w="9525">
            <a:noFill/>
            <a:miter lim="800000"/>
            <a:headEnd/>
            <a:tailEnd/>
          </a:ln>
          <a:effectLst/>
        </p:spPr>
        <p:txBody>
          <a:bodyPr>
            <a:spAutoFit/>
          </a:bodyPr>
          <a:lstStyle/>
          <a:p>
            <a:pPr>
              <a:spcBef>
                <a:spcPct val="50000"/>
              </a:spcBef>
              <a:buFontTx/>
              <a:buChar char="•"/>
            </a:pPr>
            <a:r>
              <a:rPr lang="en-GB" sz="2400" b="1">
                <a:solidFill>
                  <a:schemeClr val="bg1"/>
                </a:solidFill>
              </a:rPr>
              <a:t> </a:t>
            </a:r>
            <a:r>
              <a:rPr lang="en-GB" sz="2400">
                <a:solidFill>
                  <a:schemeClr val="bg1"/>
                </a:solidFill>
              </a:rPr>
              <a:t>EVOLUTION</a:t>
            </a:r>
          </a:p>
          <a:p>
            <a:pPr>
              <a:spcBef>
                <a:spcPct val="50000"/>
              </a:spcBef>
              <a:buFontTx/>
              <a:buChar char="•"/>
            </a:pPr>
            <a:r>
              <a:rPr lang="en-GB" sz="2400">
                <a:solidFill>
                  <a:schemeClr val="bg1"/>
                </a:solidFill>
              </a:rPr>
              <a:t> The process by which change occurs in the heritable characteristics (genes) of a population over successive generations</a:t>
            </a:r>
          </a:p>
          <a:p>
            <a:pPr>
              <a:spcBef>
                <a:spcPct val="50000"/>
              </a:spcBef>
            </a:pPr>
            <a:r>
              <a:rPr lang="en-GB" sz="2400">
                <a:solidFill>
                  <a:schemeClr val="bg1"/>
                </a:solidFill>
                <a:sym typeface="Wingdings" pitchFamily="2" charset="2"/>
              </a:rPr>
              <a:t>	 </a:t>
            </a:r>
            <a:r>
              <a:rPr lang="en-GB" sz="2400">
                <a:solidFill>
                  <a:schemeClr val="bg1"/>
                </a:solidFill>
              </a:rPr>
              <a:t>Changes in allele frequency as a result of gene 	    mutation and natural selection</a:t>
            </a:r>
          </a:p>
          <a:p>
            <a:pPr>
              <a:spcBef>
                <a:spcPct val="50000"/>
              </a:spcBef>
              <a:buFontTx/>
              <a:buChar char="•"/>
            </a:pPr>
            <a:r>
              <a:rPr lang="en-GB" sz="2400">
                <a:solidFill>
                  <a:schemeClr val="bg1"/>
                </a:solidFill>
              </a:rPr>
              <a:t> Evolution results in diversity at every level (from genes to species) </a:t>
            </a:r>
          </a:p>
          <a:p>
            <a:pPr>
              <a:spcBef>
                <a:spcPct val="50000"/>
              </a:spcBef>
              <a:buFontTx/>
              <a:buChar char="•"/>
            </a:pPr>
            <a:r>
              <a:rPr lang="en-GB" sz="2400">
                <a:solidFill>
                  <a:schemeClr val="bg1"/>
                </a:solidFill>
              </a:rPr>
              <a:t> This process happens naturally over a long period of time, and the result is a huge amount of diversity even between related groups with a common ancestor</a:t>
            </a:r>
          </a:p>
          <a:p>
            <a:pPr>
              <a:spcBef>
                <a:spcPct val="50000"/>
              </a:spcBef>
              <a:buFontTx/>
              <a:buChar char="•"/>
            </a:pPr>
            <a:endParaRPr lang="en-US" sz="240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2005013" y="333375"/>
            <a:ext cx="7138987" cy="1143000"/>
          </a:xfrm>
        </p:spPr>
        <p:txBody>
          <a:bodyPr/>
          <a:lstStyle/>
          <a:p>
            <a:r>
              <a:rPr lang="en-US" b="0"/>
              <a:t/>
            </a:r>
            <a:br>
              <a:rPr lang="en-US" b="0"/>
            </a:br>
            <a:endParaRPr lang="en-GB" b="0"/>
          </a:p>
        </p:txBody>
      </p:sp>
      <p:sp>
        <p:nvSpPr>
          <p:cNvPr id="101379" name="Text Box 3"/>
          <p:cNvSpPr txBox="1">
            <a:spLocks noChangeArrowheads="1"/>
          </p:cNvSpPr>
          <p:nvPr/>
        </p:nvSpPr>
        <p:spPr bwMode="auto">
          <a:xfrm>
            <a:off x="2987675" y="188913"/>
            <a:ext cx="6048375" cy="579437"/>
          </a:xfrm>
          <a:prstGeom prst="rect">
            <a:avLst/>
          </a:prstGeom>
          <a:noFill/>
          <a:ln w="9525">
            <a:noFill/>
            <a:miter lim="800000"/>
            <a:headEnd/>
            <a:tailEnd/>
          </a:ln>
          <a:effectLst/>
        </p:spPr>
        <p:txBody>
          <a:bodyPr>
            <a:spAutoFit/>
          </a:bodyPr>
          <a:lstStyle/>
          <a:p>
            <a:pPr>
              <a:spcBef>
                <a:spcPct val="50000"/>
              </a:spcBef>
            </a:pPr>
            <a:r>
              <a:rPr lang="en-GB" sz="3200">
                <a:solidFill>
                  <a:schemeClr val="bg1"/>
                </a:solidFill>
              </a:rPr>
              <a:t>Why is there so much diversity?</a:t>
            </a:r>
            <a:endParaRPr lang="en-US" sz="3200">
              <a:solidFill>
                <a:schemeClr val="bg1"/>
              </a:solidFill>
            </a:endParaRPr>
          </a:p>
        </p:txBody>
      </p:sp>
      <p:sp>
        <p:nvSpPr>
          <p:cNvPr id="101380" name="Text Box 4"/>
          <p:cNvSpPr txBox="1">
            <a:spLocks noChangeArrowheads="1"/>
          </p:cNvSpPr>
          <p:nvPr/>
        </p:nvSpPr>
        <p:spPr bwMode="auto">
          <a:xfrm>
            <a:off x="611188" y="1370013"/>
            <a:ext cx="8064500" cy="457200"/>
          </a:xfrm>
          <a:prstGeom prst="rect">
            <a:avLst/>
          </a:prstGeom>
          <a:noFill/>
          <a:ln w="9525">
            <a:noFill/>
            <a:miter lim="800000"/>
            <a:headEnd/>
            <a:tailEnd/>
          </a:ln>
          <a:effectLst/>
        </p:spPr>
        <p:txBody>
          <a:bodyPr>
            <a:spAutoFit/>
          </a:bodyPr>
          <a:lstStyle/>
          <a:p>
            <a:pPr>
              <a:spcBef>
                <a:spcPct val="50000"/>
              </a:spcBef>
              <a:buFontTx/>
              <a:buChar char="•"/>
            </a:pPr>
            <a:r>
              <a:rPr lang="en-GB" sz="2400">
                <a:solidFill>
                  <a:schemeClr val="bg1"/>
                </a:solidFill>
              </a:rPr>
              <a:t> Overlaps - convergent evolution</a:t>
            </a:r>
            <a:endParaRPr lang="en-US" sz="2400">
              <a:solidFill>
                <a:schemeClr val="bg1"/>
              </a:solidFill>
            </a:endParaRPr>
          </a:p>
        </p:txBody>
      </p:sp>
      <p:pic>
        <p:nvPicPr>
          <p:cNvPr id="101381" name="Picture 5"/>
          <p:cNvPicPr>
            <a:picLocks noChangeAspect="1" noChangeArrowheads="1"/>
          </p:cNvPicPr>
          <p:nvPr/>
        </p:nvPicPr>
        <p:blipFill>
          <a:blip r:embed="rId3" cstate="print"/>
          <a:srcRect/>
          <a:stretch>
            <a:fillRect/>
          </a:stretch>
        </p:blipFill>
        <p:spPr bwMode="auto">
          <a:xfrm>
            <a:off x="323850" y="2133600"/>
            <a:ext cx="3168650" cy="3529013"/>
          </a:xfrm>
          <a:prstGeom prst="rect">
            <a:avLst/>
          </a:prstGeom>
          <a:noFill/>
          <a:ln w="9525">
            <a:noFill/>
            <a:miter lim="800000"/>
            <a:headEnd/>
            <a:tailEnd/>
          </a:ln>
          <a:effectLst/>
        </p:spPr>
      </p:pic>
      <p:pic>
        <p:nvPicPr>
          <p:cNvPr id="101383" name="Picture 7"/>
          <p:cNvPicPr>
            <a:picLocks noChangeAspect="1" noChangeArrowheads="1"/>
          </p:cNvPicPr>
          <p:nvPr/>
        </p:nvPicPr>
        <p:blipFill>
          <a:blip r:embed="rId4" cstate="print"/>
          <a:srcRect/>
          <a:stretch>
            <a:fillRect/>
          </a:stretch>
        </p:blipFill>
        <p:spPr bwMode="auto">
          <a:xfrm>
            <a:off x="3635375" y="2133600"/>
            <a:ext cx="5257800" cy="3502025"/>
          </a:xfrm>
          <a:prstGeom prst="rect">
            <a:avLst/>
          </a:prstGeom>
          <a:noFill/>
          <a:ln w="9525">
            <a:noFill/>
            <a:miter lim="800000"/>
            <a:headEnd/>
            <a:tailEnd/>
          </a:ln>
          <a:effectLst/>
        </p:spPr>
      </p:pic>
      <p:sp>
        <p:nvSpPr>
          <p:cNvPr id="101385" name="Text Box 9"/>
          <p:cNvSpPr txBox="1">
            <a:spLocks noChangeArrowheads="1"/>
          </p:cNvSpPr>
          <p:nvPr/>
        </p:nvSpPr>
        <p:spPr bwMode="auto">
          <a:xfrm>
            <a:off x="250825" y="5661025"/>
            <a:ext cx="2016125" cy="336550"/>
          </a:xfrm>
          <a:prstGeom prst="rect">
            <a:avLst/>
          </a:prstGeom>
          <a:noFill/>
          <a:ln w="9525">
            <a:noFill/>
            <a:miter lim="800000"/>
            <a:headEnd/>
            <a:tailEnd/>
          </a:ln>
          <a:effectLst/>
        </p:spPr>
        <p:txBody>
          <a:bodyPr>
            <a:spAutoFit/>
          </a:bodyPr>
          <a:lstStyle/>
          <a:p>
            <a:pPr>
              <a:spcBef>
                <a:spcPct val="50000"/>
              </a:spcBef>
            </a:pPr>
            <a:r>
              <a:rPr lang="en-GB" sz="1600">
                <a:solidFill>
                  <a:schemeClr val="bg1"/>
                </a:solidFill>
              </a:rPr>
              <a:t>Little goblin bat</a:t>
            </a:r>
          </a:p>
        </p:txBody>
      </p:sp>
      <p:sp>
        <p:nvSpPr>
          <p:cNvPr id="101386" name="Text Box 10"/>
          <p:cNvSpPr txBox="1">
            <a:spLocks noChangeArrowheads="1"/>
          </p:cNvSpPr>
          <p:nvPr/>
        </p:nvSpPr>
        <p:spPr bwMode="auto">
          <a:xfrm>
            <a:off x="3563938" y="5661025"/>
            <a:ext cx="2808287" cy="336550"/>
          </a:xfrm>
          <a:prstGeom prst="rect">
            <a:avLst/>
          </a:prstGeom>
          <a:noFill/>
          <a:ln w="9525">
            <a:noFill/>
            <a:miter lim="800000"/>
            <a:headEnd/>
            <a:tailEnd/>
          </a:ln>
          <a:effectLst/>
        </p:spPr>
        <p:txBody>
          <a:bodyPr>
            <a:spAutoFit/>
          </a:bodyPr>
          <a:lstStyle/>
          <a:p>
            <a:pPr>
              <a:spcBef>
                <a:spcPct val="50000"/>
              </a:spcBef>
            </a:pPr>
            <a:r>
              <a:rPr lang="en-GB" sz="1600">
                <a:solidFill>
                  <a:schemeClr val="bg1"/>
                </a:solidFill>
              </a:rPr>
              <a:t>White-capped albatross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xfrm>
            <a:off x="457200" y="1125538"/>
            <a:ext cx="8229600" cy="5040312"/>
          </a:xfrm>
        </p:spPr>
        <p:txBody>
          <a:bodyPr/>
          <a:lstStyle/>
          <a:p>
            <a:r>
              <a:rPr lang="en-GB"/>
              <a:t>Diversity within species is also known as </a:t>
            </a:r>
            <a:r>
              <a:rPr lang="en-GB" u="sng"/>
              <a:t>variation</a:t>
            </a:r>
          </a:p>
          <a:p>
            <a:endParaRPr lang="en-GB" sz="1000"/>
          </a:p>
          <a:p>
            <a:r>
              <a:rPr lang="en-GB"/>
              <a:t>Variation = Genes + Environment</a:t>
            </a:r>
          </a:p>
          <a:p>
            <a:endParaRPr lang="en-GB" sz="1000"/>
          </a:p>
          <a:p>
            <a:r>
              <a:rPr lang="en-GB"/>
              <a:t>Causes of variation:</a:t>
            </a:r>
          </a:p>
          <a:p>
            <a:pPr lvl="1"/>
            <a:r>
              <a:rPr lang="en-GB"/>
              <a:t>Genetic variation: mutations within genes</a:t>
            </a:r>
          </a:p>
          <a:p>
            <a:pPr lvl="1"/>
            <a:r>
              <a:rPr lang="en-GB"/>
              <a:t>Environmental variation: acquired characteristics</a:t>
            </a:r>
          </a:p>
          <a:p>
            <a:pPr lvl="1">
              <a:buFontTx/>
              <a:buNone/>
            </a:pPr>
            <a:endParaRPr lang="en-GB" sz="1000"/>
          </a:p>
          <a:p>
            <a:r>
              <a:rPr lang="en-GB"/>
              <a:t>Variation can be continuous or discontinuous</a:t>
            </a:r>
          </a:p>
          <a:p>
            <a:endParaRPr lang="en-GB" sz="1000"/>
          </a:p>
          <a:p>
            <a:r>
              <a:rPr lang="en-GB"/>
              <a:t>Variation is caused by both genes and the environment, but only variation caused by genes can be passed to offspring</a:t>
            </a:r>
          </a:p>
          <a:p>
            <a:endParaRPr lang="en-GB" sz="1000"/>
          </a:p>
          <a:p>
            <a:r>
              <a:rPr lang="en-GB"/>
              <a:t>Changes in the environment can result in rapid changes in a species </a:t>
            </a:r>
          </a:p>
          <a:p>
            <a:endParaRPr lang="en-GB" sz="2000"/>
          </a:p>
        </p:txBody>
      </p:sp>
      <p:sp>
        <p:nvSpPr>
          <p:cNvPr id="87043" name="Text Box 3"/>
          <p:cNvSpPr txBox="1">
            <a:spLocks noChangeArrowheads="1"/>
          </p:cNvSpPr>
          <p:nvPr/>
        </p:nvSpPr>
        <p:spPr bwMode="auto">
          <a:xfrm>
            <a:off x="3708400" y="257175"/>
            <a:ext cx="5111750" cy="579438"/>
          </a:xfrm>
          <a:prstGeom prst="rect">
            <a:avLst/>
          </a:prstGeom>
          <a:noFill/>
          <a:ln w="9525">
            <a:noFill/>
            <a:miter lim="800000"/>
            <a:headEnd/>
            <a:tailEnd/>
          </a:ln>
          <a:effectLst/>
        </p:spPr>
        <p:txBody>
          <a:bodyPr>
            <a:spAutoFit/>
          </a:bodyPr>
          <a:lstStyle/>
          <a:p>
            <a:pPr>
              <a:spcBef>
                <a:spcPct val="50000"/>
              </a:spcBef>
            </a:pPr>
            <a:r>
              <a:rPr lang="en-GB" sz="3200">
                <a:solidFill>
                  <a:schemeClr val="bg1"/>
                </a:solidFill>
              </a:rPr>
              <a:t>Variation</a:t>
            </a:r>
            <a:endParaRPr lang="en-US" sz="320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3563938" y="188913"/>
            <a:ext cx="4176712" cy="579437"/>
          </a:xfrm>
          <a:prstGeom prst="rect">
            <a:avLst/>
          </a:prstGeom>
          <a:noFill/>
          <a:ln w="9525">
            <a:noFill/>
            <a:miter lim="800000"/>
            <a:headEnd/>
            <a:tailEnd/>
          </a:ln>
          <a:effectLst/>
        </p:spPr>
        <p:txBody>
          <a:bodyPr>
            <a:spAutoFit/>
          </a:bodyPr>
          <a:lstStyle/>
          <a:p>
            <a:pPr>
              <a:spcBef>
                <a:spcPct val="50000"/>
              </a:spcBef>
            </a:pPr>
            <a:r>
              <a:rPr lang="en-GB" sz="3200">
                <a:solidFill>
                  <a:schemeClr val="bg1"/>
                </a:solidFill>
              </a:rPr>
              <a:t>Darwin’s Discovery</a:t>
            </a:r>
            <a:endParaRPr lang="en-US" sz="3200">
              <a:solidFill>
                <a:schemeClr val="bg1"/>
              </a:solidFill>
            </a:endParaRPr>
          </a:p>
        </p:txBody>
      </p:sp>
      <p:sp>
        <p:nvSpPr>
          <p:cNvPr id="27653" name="Text Box 5"/>
          <p:cNvSpPr txBox="1">
            <a:spLocks noChangeArrowheads="1"/>
          </p:cNvSpPr>
          <p:nvPr/>
        </p:nvSpPr>
        <p:spPr bwMode="auto">
          <a:xfrm>
            <a:off x="3922713" y="1341438"/>
            <a:ext cx="4897437" cy="4473575"/>
          </a:xfrm>
          <a:prstGeom prst="rect">
            <a:avLst/>
          </a:prstGeom>
          <a:noFill/>
          <a:ln w="9525">
            <a:noFill/>
            <a:miter lim="800000"/>
            <a:headEnd/>
            <a:tailEnd/>
          </a:ln>
          <a:effectLst/>
        </p:spPr>
        <p:txBody>
          <a:bodyPr>
            <a:spAutoFit/>
          </a:bodyPr>
          <a:lstStyle/>
          <a:p>
            <a:pPr>
              <a:spcBef>
                <a:spcPct val="50000"/>
              </a:spcBef>
              <a:buFontTx/>
              <a:buChar char="•"/>
            </a:pPr>
            <a:r>
              <a:rPr lang="en-GB" sz="2400">
                <a:solidFill>
                  <a:schemeClr val="bg1"/>
                </a:solidFill>
              </a:rPr>
              <a:t> 1859 - Charles Darwin published </a:t>
            </a:r>
            <a:r>
              <a:rPr lang="en-GB" sz="2400" i="1">
                <a:solidFill>
                  <a:schemeClr val="bg1"/>
                </a:solidFill>
              </a:rPr>
              <a:t>On</a:t>
            </a:r>
            <a:r>
              <a:rPr lang="en-GB" sz="2400">
                <a:solidFill>
                  <a:schemeClr val="bg1"/>
                </a:solidFill>
              </a:rPr>
              <a:t> </a:t>
            </a:r>
            <a:r>
              <a:rPr lang="en-GB" sz="2400" i="1">
                <a:solidFill>
                  <a:schemeClr val="bg1"/>
                </a:solidFill>
              </a:rPr>
              <a:t>the Origin of Species</a:t>
            </a:r>
          </a:p>
          <a:p>
            <a:pPr>
              <a:spcBef>
                <a:spcPct val="50000"/>
              </a:spcBef>
              <a:buFontTx/>
              <a:buChar char="•"/>
            </a:pPr>
            <a:r>
              <a:rPr lang="en-GB" sz="2400" i="1">
                <a:solidFill>
                  <a:schemeClr val="bg1"/>
                </a:solidFill>
              </a:rPr>
              <a:t> </a:t>
            </a:r>
            <a:r>
              <a:rPr lang="en-GB" sz="2400">
                <a:solidFill>
                  <a:schemeClr val="bg1"/>
                </a:solidFill>
              </a:rPr>
              <a:t>Culmination of his life’s work</a:t>
            </a:r>
          </a:p>
          <a:p>
            <a:pPr>
              <a:spcBef>
                <a:spcPct val="50000"/>
              </a:spcBef>
              <a:buFontTx/>
              <a:buChar char="•"/>
            </a:pPr>
            <a:r>
              <a:rPr lang="en-GB" sz="2400">
                <a:solidFill>
                  <a:schemeClr val="bg1"/>
                </a:solidFill>
              </a:rPr>
              <a:t> Outlined theory of the evolution of species by natural selection</a:t>
            </a:r>
          </a:p>
          <a:p>
            <a:pPr>
              <a:spcBef>
                <a:spcPct val="50000"/>
              </a:spcBef>
              <a:buFontTx/>
              <a:buChar char="•"/>
            </a:pPr>
            <a:r>
              <a:rPr lang="en-GB" sz="2400">
                <a:solidFill>
                  <a:schemeClr val="bg1"/>
                </a:solidFill>
              </a:rPr>
              <a:t> Species change over time due to natural selection, creating new and different species</a:t>
            </a:r>
          </a:p>
          <a:p>
            <a:pPr>
              <a:spcBef>
                <a:spcPct val="50000"/>
              </a:spcBef>
              <a:buFontTx/>
              <a:buChar char="•"/>
            </a:pPr>
            <a:r>
              <a:rPr lang="en-GB" sz="2400">
                <a:solidFill>
                  <a:schemeClr val="bg1"/>
                </a:solidFill>
              </a:rPr>
              <a:t> Natural selection is also known as </a:t>
            </a:r>
            <a:r>
              <a:rPr lang="en-GB" sz="2400" i="1">
                <a:solidFill>
                  <a:schemeClr val="bg1"/>
                </a:solidFill>
              </a:rPr>
              <a:t>survival of the fittest</a:t>
            </a:r>
            <a:endParaRPr lang="en-US" sz="2400" i="1">
              <a:solidFill>
                <a:schemeClr val="bg1"/>
              </a:solidFill>
            </a:endParaRPr>
          </a:p>
        </p:txBody>
      </p:sp>
      <p:pic>
        <p:nvPicPr>
          <p:cNvPr id="27654" name="Picture 6"/>
          <p:cNvPicPr>
            <a:picLocks noChangeAspect="1" noChangeArrowheads="1"/>
          </p:cNvPicPr>
          <p:nvPr/>
        </p:nvPicPr>
        <p:blipFill>
          <a:blip r:embed="rId3" cstate="print"/>
          <a:srcRect/>
          <a:stretch>
            <a:fillRect/>
          </a:stretch>
        </p:blipFill>
        <p:spPr bwMode="auto">
          <a:xfrm>
            <a:off x="403225" y="1412875"/>
            <a:ext cx="3232150" cy="4267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3132138" y="188913"/>
            <a:ext cx="5688012" cy="579437"/>
          </a:xfrm>
          <a:prstGeom prst="rect">
            <a:avLst/>
          </a:prstGeom>
          <a:noFill/>
          <a:ln w="9525">
            <a:noFill/>
            <a:miter lim="800000"/>
            <a:headEnd/>
            <a:tailEnd/>
          </a:ln>
          <a:effectLst/>
        </p:spPr>
        <p:txBody>
          <a:bodyPr>
            <a:spAutoFit/>
          </a:bodyPr>
          <a:lstStyle/>
          <a:p>
            <a:pPr eaLnBrk="0" hangingPunct="0">
              <a:spcBef>
                <a:spcPct val="50000"/>
              </a:spcBef>
            </a:pPr>
            <a:r>
              <a:rPr lang="en-GB" sz="3200">
                <a:solidFill>
                  <a:schemeClr val="bg1"/>
                </a:solidFill>
              </a:rPr>
              <a:t>Voyage of the HMS </a:t>
            </a:r>
            <a:r>
              <a:rPr lang="en-GB" sz="3200" i="1">
                <a:solidFill>
                  <a:schemeClr val="bg1"/>
                </a:solidFill>
              </a:rPr>
              <a:t>Beagle</a:t>
            </a:r>
            <a:endParaRPr lang="en-US" sz="3200">
              <a:solidFill>
                <a:schemeClr val="bg1"/>
              </a:solidFill>
            </a:endParaRPr>
          </a:p>
        </p:txBody>
      </p:sp>
      <p:pic>
        <p:nvPicPr>
          <p:cNvPr id="29701" name="Picture 5"/>
          <p:cNvPicPr>
            <a:picLocks noChangeAspect="1" noChangeArrowheads="1"/>
          </p:cNvPicPr>
          <p:nvPr/>
        </p:nvPicPr>
        <p:blipFill>
          <a:blip r:embed="rId3" cstate="print"/>
          <a:srcRect l="19603" t="19151" r="19643" b="25865"/>
          <a:stretch>
            <a:fillRect/>
          </a:stretch>
        </p:blipFill>
        <p:spPr bwMode="auto">
          <a:xfrm>
            <a:off x="1547813" y="3248025"/>
            <a:ext cx="6049962" cy="3421063"/>
          </a:xfrm>
          <a:prstGeom prst="rect">
            <a:avLst/>
          </a:prstGeom>
          <a:noFill/>
          <a:ln w="9525">
            <a:noFill/>
            <a:miter lim="800000"/>
            <a:headEnd/>
            <a:tailEnd/>
          </a:ln>
          <a:effectLst/>
        </p:spPr>
      </p:pic>
      <p:sp>
        <p:nvSpPr>
          <p:cNvPr id="29702" name="Text Box 6"/>
          <p:cNvSpPr txBox="1">
            <a:spLocks noChangeArrowheads="1"/>
          </p:cNvSpPr>
          <p:nvPr/>
        </p:nvSpPr>
        <p:spPr bwMode="auto">
          <a:xfrm>
            <a:off x="179388" y="1196975"/>
            <a:ext cx="8964612" cy="1768475"/>
          </a:xfrm>
          <a:prstGeom prst="rect">
            <a:avLst/>
          </a:prstGeom>
          <a:noFill/>
          <a:ln w="9525">
            <a:noFill/>
            <a:miter lim="800000"/>
            <a:headEnd/>
            <a:tailEnd/>
          </a:ln>
          <a:effectLst/>
        </p:spPr>
        <p:txBody>
          <a:bodyPr>
            <a:spAutoFit/>
          </a:bodyPr>
          <a:lstStyle/>
          <a:p>
            <a:pPr eaLnBrk="0" hangingPunct="0">
              <a:spcBef>
                <a:spcPct val="50000"/>
              </a:spcBef>
              <a:buFontTx/>
              <a:buChar char="•"/>
            </a:pPr>
            <a:r>
              <a:rPr lang="en-GB" sz="2000">
                <a:solidFill>
                  <a:schemeClr val="bg1"/>
                </a:solidFill>
              </a:rPr>
              <a:t> The majority of Darwin’s theories came from his voyage on the HMS </a:t>
            </a:r>
            <a:r>
              <a:rPr lang="en-GB" sz="2000" i="1">
                <a:solidFill>
                  <a:schemeClr val="bg1"/>
                </a:solidFill>
              </a:rPr>
              <a:t>Beagle</a:t>
            </a:r>
          </a:p>
          <a:p>
            <a:pPr eaLnBrk="0" hangingPunct="0">
              <a:spcBef>
                <a:spcPct val="50000"/>
              </a:spcBef>
              <a:buFontTx/>
              <a:buChar char="•"/>
            </a:pPr>
            <a:r>
              <a:rPr lang="en-GB" sz="2000">
                <a:solidFill>
                  <a:schemeClr val="bg1"/>
                </a:solidFill>
              </a:rPr>
              <a:t> Set out in 1831 - journey lasted five years</a:t>
            </a:r>
          </a:p>
          <a:p>
            <a:pPr eaLnBrk="0" hangingPunct="0">
              <a:spcBef>
                <a:spcPct val="50000"/>
              </a:spcBef>
              <a:buFontTx/>
              <a:buChar char="•"/>
            </a:pPr>
            <a:r>
              <a:rPr lang="en-GB" sz="2000">
                <a:solidFill>
                  <a:schemeClr val="bg1"/>
                </a:solidFill>
              </a:rPr>
              <a:t> Sailed around South America and Australasia carrying out surveying work</a:t>
            </a:r>
          </a:p>
          <a:p>
            <a:pPr eaLnBrk="0" hangingPunct="0">
              <a:spcBef>
                <a:spcPct val="50000"/>
              </a:spcBef>
              <a:buFontTx/>
              <a:buChar char="•"/>
            </a:pPr>
            <a:r>
              <a:rPr lang="en-GB" sz="2000">
                <a:solidFill>
                  <a:schemeClr val="bg1"/>
                </a:solidFill>
              </a:rPr>
              <a:t> Darwin took detailed notes of what he saw and collected many specimens</a:t>
            </a:r>
            <a:endParaRPr lang="en-US" sz="200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3276600" y="260350"/>
            <a:ext cx="3887788" cy="579438"/>
          </a:xfrm>
          <a:prstGeom prst="rect">
            <a:avLst/>
          </a:prstGeom>
          <a:noFill/>
          <a:ln w="9525">
            <a:noFill/>
            <a:miter lim="800000"/>
            <a:headEnd/>
            <a:tailEnd/>
          </a:ln>
          <a:effectLst/>
        </p:spPr>
        <p:txBody>
          <a:bodyPr>
            <a:spAutoFit/>
          </a:bodyPr>
          <a:lstStyle/>
          <a:p>
            <a:pPr eaLnBrk="0" hangingPunct="0">
              <a:spcBef>
                <a:spcPct val="50000"/>
              </a:spcBef>
            </a:pPr>
            <a:r>
              <a:rPr lang="en-GB" sz="3200">
                <a:solidFill>
                  <a:schemeClr val="bg1"/>
                </a:solidFill>
              </a:rPr>
              <a:t>Darwin’s finches</a:t>
            </a:r>
            <a:endParaRPr lang="en-US" sz="3200">
              <a:solidFill>
                <a:schemeClr val="bg1"/>
              </a:solidFill>
            </a:endParaRPr>
          </a:p>
        </p:txBody>
      </p:sp>
      <p:pic>
        <p:nvPicPr>
          <p:cNvPr id="31753" name="Picture 9" descr="large cactus finch"/>
          <p:cNvPicPr>
            <a:picLocks noChangeAspect="1" noChangeArrowheads="1"/>
          </p:cNvPicPr>
          <p:nvPr/>
        </p:nvPicPr>
        <p:blipFill>
          <a:blip r:embed="rId3" cstate="print"/>
          <a:srcRect/>
          <a:stretch>
            <a:fillRect/>
          </a:stretch>
        </p:blipFill>
        <p:spPr bwMode="auto">
          <a:xfrm>
            <a:off x="3035300" y="1628775"/>
            <a:ext cx="3095625" cy="2014538"/>
          </a:xfrm>
          <a:prstGeom prst="rect">
            <a:avLst/>
          </a:prstGeom>
          <a:noFill/>
        </p:spPr>
      </p:pic>
      <p:pic>
        <p:nvPicPr>
          <p:cNvPr id="31754" name="Picture 10" descr="medium ground-finch"/>
          <p:cNvPicPr>
            <a:picLocks noChangeAspect="1" noChangeArrowheads="1"/>
          </p:cNvPicPr>
          <p:nvPr/>
        </p:nvPicPr>
        <p:blipFill>
          <a:blip r:embed="rId4" cstate="print"/>
          <a:srcRect/>
          <a:stretch>
            <a:fillRect/>
          </a:stretch>
        </p:blipFill>
        <p:spPr bwMode="auto">
          <a:xfrm>
            <a:off x="3035300" y="3716338"/>
            <a:ext cx="3097213" cy="2073275"/>
          </a:xfrm>
          <a:prstGeom prst="rect">
            <a:avLst/>
          </a:prstGeom>
          <a:noFill/>
        </p:spPr>
      </p:pic>
      <p:pic>
        <p:nvPicPr>
          <p:cNvPr id="31755" name="Picture 11" descr="Vegetarian-finch"/>
          <p:cNvPicPr>
            <a:picLocks noChangeAspect="1" noChangeArrowheads="1"/>
          </p:cNvPicPr>
          <p:nvPr/>
        </p:nvPicPr>
        <p:blipFill>
          <a:blip r:embed="rId5" cstate="print"/>
          <a:srcRect/>
          <a:stretch>
            <a:fillRect/>
          </a:stretch>
        </p:blipFill>
        <p:spPr bwMode="auto">
          <a:xfrm>
            <a:off x="120650" y="1628775"/>
            <a:ext cx="2770188" cy="4176713"/>
          </a:xfrm>
          <a:prstGeom prst="rect">
            <a:avLst/>
          </a:prstGeom>
          <a:noFill/>
        </p:spPr>
      </p:pic>
      <p:sp>
        <p:nvSpPr>
          <p:cNvPr id="31756" name="Text Box 12"/>
          <p:cNvSpPr txBox="1">
            <a:spLocks noChangeArrowheads="1"/>
          </p:cNvSpPr>
          <p:nvPr/>
        </p:nvSpPr>
        <p:spPr bwMode="auto">
          <a:xfrm>
            <a:off x="1403350" y="5805488"/>
            <a:ext cx="1476375" cy="304800"/>
          </a:xfrm>
          <a:prstGeom prst="rect">
            <a:avLst/>
          </a:prstGeom>
          <a:noFill/>
          <a:ln w="9525">
            <a:noFill/>
            <a:miter lim="800000"/>
            <a:headEnd/>
            <a:tailEnd/>
          </a:ln>
          <a:effectLst/>
        </p:spPr>
        <p:txBody>
          <a:bodyPr>
            <a:spAutoFit/>
          </a:bodyPr>
          <a:lstStyle/>
          <a:p>
            <a:pPr>
              <a:spcBef>
                <a:spcPct val="50000"/>
              </a:spcBef>
            </a:pPr>
            <a:r>
              <a:rPr lang="en-GB" sz="1400">
                <a:solidFill>
                  <a:schemeClr val="bg1"/>
                </a:solidFill>
              </a:rPr>
              <a:t>Vegetarian finch</a:t>
            </a:r>
          </a:p>
        </p:txBody>
      </p:sp>
      <p:sp>
        <p:nvSpPr>
          <p:cNvPr id="31757" name="Text Box 13"/>
          <p:cNvSpPr txBox="1">
            <a:spLocks noChangeArrowheads="1"/>
          </p:cNvSpPr>
          <p:nvPr/>
        </p:nvSpPr>
        <p:spPr bwMode="auto">
          <a:xfrm>
            <a:off x="4500563" y="1323975"/>
            <a:ext cx="1800225" cy="304800"/>
          </a:xfrm>
          <a:prstGeom prst="rect">
            <a:avLst/>
          </a:prstGeom>
          <a:noFill/>
          <a:ln w="9525">
            <a:noFill/>
            <a:miter lim="800000"/>
            <a:headEnd/>
            <a:tailEnd/>
          </a:ln>
          <a:effectLst/>
        </p:spPr>
        <p:txBody>
          <a:bodyPr>
            <a:spAutoFit/>
          </a:bodyPr>
          <a:lstStyle/>
          <a:p>
            <a:pPr>
              <a:spcBef>
                <a:spcPct val="50000"/>
              </a:spcBef>
            </a:pPr>
            <a:r>
              <a:rPr lang="en-GB" sz="1400">
                <a:solidFill>
                  <a:schemeClr val="bg1"/>
                </a:solidFill>
              </a:rPr>
              <a:t>Large cactus finch</a:t>
            </a:r>
          </a:p>
        </p:txBody>
      </p:sp>
      <p:sp>
        <p:nvSpPr>
          <p:cNvPr id="31758" name="Text Box 14"/>
          <p:cNvSpPr txBox="1">
            <a:spLocks noChangeArrowheads="1"/>
          </p:cNvSpPr>
          <p:nvPr/>
        </p:nvSpPr>
        <p:spPr bwMode="auto">
          <a:xfrm>
            <a:off x="4356100" y="5805488"/>
            <a:ext cx="1908175" cy="304800"/>
          </a:xfrm>
          <a:prstGeom prst="rect">
            <a:avLst/>
          </a:prstGeom>
          <a:noFill/>
          <a:ln w="9525">
            <a:noFill/>
            <a:miter lim="800000"/>
            <a:headEnd/>
            <a:tailEnd/>
          </a:ln>
          <a:effectLst/>
        </p:spPr>
        <p:txBody>
          <a:bodyPr>
            <a:spAutoFit/>
          </a:bodyPr>
          <a:lstStyle/>
          <a:p>
            <a:pPr>
              <a:spcBef>
                <a:spcPct val="50000"/>
              </a:spcBef>
            </a:pPr>
            <a:r>
              <a:rPr lang="en-GB" sz="1400">
                <a:solidFill>
                  <a:schemeClr val="bg1"/>
                </a:solidFill>
              </a:rPr>
              <a:t>Medium ground finch</a:t>
            </a:r>
          </a:p>
        </p:txBody>
      </p:sp>
      <p:pic>
        <p:nvPicPr>
          <p:cNvPr id="31759" name="Picture 15" descr="Common-cactus-finch-feeding-on-erythrina-flowers"/>
          <p:cNvPicPr>
            <a:picLocks noChangeAspect="1" noChangeArrowheads="1"/>
          </p:cNvPicPr>
          <p:nvPr/>
        </p:nvPicPr>
        <p:blipFill>
          <a:blip r:embed="rId6" cstate="print"/>
          <a:srcRect/>
          <a:stretch>
            <a:fillRect/>
          </a:stretch>
        </p:blipFill>
        <p:spPr bwMode="auto">
          <a:xfrm>
            <a:off x="6249988" y="1628775"/>
            <a:ext cx="2795587" cy="4176713"/>
          </a:xfrm>
          <a:prstGeom prst="rect">
            <a:avLst/>
          </a:prstGeom>
          <a:noFill/>
        </p:spPr>
      </p:pic>
      <p:sp>
        <p:nvSpPr>
          <p:cNvPr id="31760" name="Text Box 16"/>
          <p:cNvSpPr txBox="1">
            <a:spLocks noChangeArrowheads="1"/>
          </p:cNvSpPr>
          <p:nvPr/>
        </p:nvSpPr>
        <p:spPr bwMode="auto">
          <a:xfrm>
            <a:off x="7164388" y="5805488"/>
            <a:ext cx="1908175" cy="304800"/>
          </a:xfrm>
          <a:prstGeom prst="rect">
            <a:avLst/>
          </a:prstGeom>
          <a:noFill/>
          <a:ln w="9525">
            <a:noFill/>
            <a:miter lim="800000"/>
            <a:headEnd/>
            <a:tailEnd/>
          </a:ln>
          <a:effectLst/>
        </p:spPr>
        <p:txBody>
          <a:bodyPr>
            <a:spAutoFit/>
          </a:bodyPr>
          <a:lstStyle/>
          <a:p>
            <a:pPr>
              <a:spcBef>
                <a:spcPct val="50000"/>
              </a:spcBef>
            </a:pPr>
            <a:r>
              <a:rPr lang="en-GB" sz="1400">
                <a:solidFill>
                  <a:schemeClr val="bg1"/>
                </a:solidFill>
              </a:rPr>
              <a:t>Common cactus-finch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Text Box 4"/>
          <p:cNvSpPr txBox="1">
            <a:spLocks noChangeArrowheads="1"/>
          </p:cNvSpPr>
          <p:nvPr/>
        </p:nvSpPr>
        <p:spPr bwMode="auto">
          <a:xfrm>
            <a:off x="3132138" y="188913"/>
            <a:ext cx="5688012" cy="579437"/>
          </a:xfrm>
          <a:prstGeom prst="rect">
            <a:avLst/>
          </a:prstGeom>
          <a:noFill/>
          <a:ln w="9525">
            <a:noFill/>
            <a:miter lim="800000"/>
            <a:headEnd/>
            <a:tailEnd/>
          </a:ln>
          <a:effectLst/>
        </p:spPr>
        <p:txBody>
          <a:bodyPr>
            <a:spAutoFit/>
          </a:bodyPr>
          <a:lstStyle/>
          <a:p>
            <a:pPr eaLnBrk="0" hangingPunct="0">
              <a:spcBef>
                <a:spcPct val="50000"/>
              </a:spcBef>
            </a:pPr>
            <a:r>
              <a:rPr lang="en-GB" sz="3200">
                <a:solidFill>
                  <a:schemeClr val="bg1"/>
                </a:solidFill>
              </a:rPr>
              <a:t>Theory of natural selection</a:t>
            </a:r>
            <a:endParaRPr lang="en-US" sz="3200">
              <a:solidFill>
                <a:schemeClr val="bg1"/>
              </a:solidFill>
            </a:endParaRPr>
          </a:p>
        </p:txBody>
      </p:sp>
      <p:sp>
        <p:nvSpPr>
          <p:cNvPr id="99333" name="Text Box 5"/>
          <p:cNvSpPr txBox="1">
            <a:spLocks noChangeArrowheads="1"/>
          </p:cNvSpPr>
          <p:nvPr/>
        </p:nvSpPr>
        <p:spPr bwMode="auto">
          <a:xfrm>
            <a:off x="323850" y="981075"/>
            <a:ext cx="8496300" cy="366713"/>
          </a:xfrm>
          <a:prstGeom prst="rect">
            <a:avLst/>
          </a:prstGeom>
          <a:noFill/>
          <a:ln w="9525">
            <a:noFill/>
            <a:miter lim="800000"/>
            <a:headEnd/>
            <a:tailEnd/>
          </a:ln>
          <a:effectLst/>
        </p:spPr>
        <p:txBody>
          <a:bodyPr>
            <a:spAutoFit/>
          </a:bodyPr>
          <a:lstStyle/>
          <a:p>
            <a:pPr>
              <a:spcBef>
                <a:spcPct val="50000"/>
              </a:spcBef>
            </a:pPr>
            <a:endParaRPr lang="en-GB"/>
          </a:p>
        </p:txBody>
      </p:sp>
      <p:sp>
        <p:nvSpPr>
          <p:cNvPr id="99334" name="Text Box 6"/>
          <p:cNvSpPr txBox="1">
            <a:spLocks noChangeArrowheads="1"/>
          </p:cNvSpPr>
          <p:nvPr/>
        </p:nvSpPr>
        <p:spPr bwMode="auto">
          <a:xfrm>
            <a:off x="395288" y="1052513"/>
            <a:ext cx="8424862" cy="5434012"/>
          </a:xfrm>
          <a:prstGeom prst="rect">
            <a:avLst/>
          </a:prstGeom>
          <a:noFill/>
          <a:ln w="9525">
            <a:noFill/>
            <a:miter lim="800000"/>
            <a:headEnd/>
            <a:tailEnd/>
          </a:ln>
          <a:effectLst/>
        </p:spPr>
        <p:txBody>
          <a:bodyPr>
            <a:spAutoFit/>
          </a:bodyPr>
          <a:lstStyle/>
          <a:p>
            <a:pPr>
              <a:spcBef>
                <a:spcPct val="50000"/>
              </a:spcBef>
              <a:buFontTx/>
              <a:buChar char="•"/>
            </a:pPr>
            <a:r>
              <a:rPr lang="en-GB" sz="2400">
                <a:solidFill>
                  <a:schemeClr val="bg1"/>
                </a:solidFill>
              </a:rPr>
              <a:t> Wide range of variation between individuals</a:t>
            </a:r>
          </a:p>
          <a:p>
            <a:pPr>
              <a:spcBef>
                <a:spcPct val="50000"/>
              </a:spcBef>
              <a:buFontTx/>
              <a:buChar char="•"/>
            </a:pPr>
            <a:endParaRPr lang="en-GB" sz="1000">
              <a:solidFill>
                <a:schemeClr val="bg1"/>
              </a:solidFill>
            </a:endParaRPr>
          </a:p>
          <a:p>
            <a:pPr>
              <a:spcBef>
                <a:spcPct val="50000"/>
              </a:spcBef>
              <a:buFontTx/>
              <a:buChar char="•"/>
            </a:pPr>
            <a:r>
              <a:rPr lang="en-GB" sz="2400">
                <a:solidFill>
                  <a:schemeClr val="bg1"/>
                </a:solidFill>
              </a:rPr>
              <a:t> Must compete for limited resources (e.g. food, light, mates)</a:t>
            </a:r>
          </a:p>
          <a:p>
            <a:pPr>
              <a:spcBef>
                <a:spcPct val="50000"/>
              </a:spcBef>
              <a:buFontTx/>
              <a:buChar char="•"/>
            </a:pPr>
            <a:endParaRPr lang="en-GB" sz="1000">
              <a:solidFill>
                <a:schemeClr val="bg1"/>
              </a:solidFill>
            </a:endParaRPr>
          </a:p>
          <a:p>
            <a:pPr>
              <a:spcBef>
                <a:spcPct val="50000"/>
              </a:spcBef>
              <a:buFontTx/>
              <a:buChar char="•"/>
            </a:pPr>
            <a:r>
              <a:rPr lang="en-GB" sz="2400">
                <a:solidFill>
                  <a:schemeClr val="bg1"/>
                </a:solidFill>
              </a:rPr>
              <a:t> Some may have characteristics enabling them to survive and reproduce more successfully</a:t>
            </a:r>
          </a:p>
          <a:p>
            <a:pPr>
              <a:spcBef>
                <a:spcPct val="50000"/>
              </a:spcBef>
              <a:buFontTx/>
              <a:buChar char="•"/>
            </a:pPr>
            <a:endParaRPr lang="en-GB" sz="1000">
              <a:solidFill>
                <a:schemeClr val="bg1"/>
              </a:solidFill>
            </a:endParaRPr>
          </a:p>
          <a:p>
            <a:pPr>
              <a:spcBef>
                <a:spcPct val="50000"/>
              </a:spcBef>
              <a:buFontTx/>
              <a:buChar char="•"/>
            </a:pPr>
            <a:r>
              <a:rPr lang="en-GB" sz="2400">
                <a:solidFill>
                  <a:schemeClr val="bg1"/>
                </a:solidFill>
              </a:rPr>
              <a:t> ‘Successful’ characteristics are passed to offspring</a:t>
            </a:r>
          </a:p>
          <a:p>
            <a:pPr>
              <a:spcBef>
                <a:spcPct val="50000"/>
              </a:spcBef>
              <a:buFontTx/>
              <a:buChar char="•"/>
            </a:pPr>
            <a:endParaRPr lang="en-GB" sz="1000">
              <a:solidFill>
                <a:schemeClr val="bg1"/>
              </a:solidFill>
            </a:endParaRPr>
          </a:p>
          <a:p>
            <a:pPr>
              <a:spcBef>
                <a:spcPct val="50000"/>
              </a:spcBef>
              <a:buFontTx/>
              <a:buChar char="•"/>
            </a:pPr>
            <a:r>
              <a:rPr lang="en-GB" sz="2400">
                <a:solidFill>
                  <a:schemeClr val="bg1"/>
                </a:solidFill>
              </a:rPr>
              <a:t>  Over time, more individuals will have these ‘successful’ characteristics</a:t>
            </a:r>
          </a:p>
          <a:p>
            <a:pPr>
              <a:spcBef>
                <a:spcPct val="50000"/>
              </a:spcBef>
              <a:buFontTx/>
              <a:buChar char="•"/>
            </a:pPr>
            <a:endParaRPr lang="en-GB" sz="1000">
              <a:solidFill>
                <a:schemeClr val="bg1"/>
              </a:solidFill>
            </a:endParaRPr>
          </a:p>
          <a:p>
            <a:pPr>
              <a:spcBef>
                <a:spcPct val="50000"/>
              </a:spcBef>
              <a:buFontTx/>
              <a:buChar char="•"/>
            </a:pPr>
            <a:r>
              <a:rPr lang="en-GB" sz="2400">
                <a:solidFill>
                  <a:schemeClr val="bg1"/>
                </a:solidFill>
              </a:rPr>
              <a:t> Those that are less well adapted and compete less successfully will die out, leaving only the ‘fittest’ to survive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3132138" y="188913"/>
            <a:ext cx="5543550" cy="579437"/>
          </a:xfrm>
          <a:prstGeom prst="rect">
            <a:avLst/>
          </a:prstGeom>
          <a:noFill/>
          <a:ln w="9525">
            <a:noFill/>
            <a:miter lim="800000"/>
            <a:headEnd/>
            <a:tailEnd/>
          </a:ln>
          <a:effectLst/>
        </p:spPr>
        <p:txBody>
          <a:bodyPr>
            <a:spAutoFit/>
          </a:bodyPr>
          <a:lstStyle/>
          <a:p>
            <a:pPr eaLnBrk="0" hangingPunct="0">
              <a:spcBef>
                <a:spcPct val="50000"/>
              </a:spcBef>
            </a:pPr>
            <a:r>
              <a:rPr lang="en-GB" sz="3200">
                <a:solidFill>
                  <a:schemeClr val="bg1"/>
                </a:solidFill>
              </a:rPr>
              <a:t>Darwin’s finches - activity</a:t>
            </a:r>
            <a:endParaRPr lang="en-US" sz="3200">
              <a:solidFill>
                <a:schemeClr val="bg1"/>
              </a:solidFill>
            </a:endParaRPr>
          </a:p>
        </p:txBody>
      </p:sp>
      <p:sp>
        <p:nvSpPr>
          <p:cNvPr id="33797" name="Text Box 5"/>
          <p:cNvSpPr txBox="1">
            <a:spLocks noChangeArrowheads="1"/>
          </p:cNvSpPr>
          <p:nvPr/>
        </p:nvSpPr>
        <p:spPr bwMode="auto">
          <a:xfrm>
            <a:off x="539750" y="1125538"/>
            <a:ext cx="7993063" cy="822325"/>
          </a:xfrm>
          <a:prstGeom prst="rect">
            <a:avLst/>
          </a:prstGeom>
          <a:noFill/>
          <a:ln w="9525">
            <a:noFill/>
            <a:miter lim="800000"/>
            <a:headEnd/>
            <a:tailEnd/>
          </a:ln>
          <a:effectLst/>
        </p:spPr>
        <p:txBody>
          <a:bodyPr>
            <a:spAutoFit/>
          </a:bodyPr>
          <a:lstStyle/>
          <a:p>
            <a:pPr algn="ctr" eaLnBrk="0" hangingPunct="0">
              <a:spcBef>
                <a:spcPct val="50000"/>
              </a:spcBef>
            </a:pPr>
            <a:r>
              <a:rPr lang="en-GB" sz="2400">
                <a:solidFill>
                  <a:schemeClr val="bg1"/>
                </a:solidFill>
              </a:rPr>
              <a:t>We are now going to explore how the finches helped Darwin to formulate his theory of natural selection.</a:t>
            </a:r>
          </a:p>
        </p:txBody>
      </p:sp>
      <p:pic>
        <p:nvPicPr>
          <p:cNvPr id="33800" name="Picture 8" descr="Small-ground-finch-perched-on-a-branch"/>
          <p:cNvPicPr>
            <a:picLocks noChangeAspect="1" noChangeArrowheads="1"/>
          </p:cNvPicPr>
          <p:nvPr/>
        </p:nvPicPr>
        <p:blipFill>
          <a:blip r:embed="rId3" cstate="print"/>
          <a:srcRect/>
          <a:stretch>
            <a:fillRect/>
          </a:stretch>
        </p:blipFill>
        <p:spPr bwMode="auto">
          <a:xfrm>
            <a:off x="1619250" y="2205038"/>
            <a:ext cx="5832475" cy="3992562"/>
          </a:xfrm>
          <a:prstGeom prst="rect">
            <a:avLst/>
          </a:prstGeom>
          <a:noFill/>
        </p:spPr>
      </p:pic>
      <p:sp>
        <p:nvSpPr>
          <p:cNvPr id="33801" name="Text Box 9"/>
          <p:cNvSpPr txBox="1">
            <a:spLocks noChangeArrowheads="1"/>
          </p:cNvSpPr>
          <p:nvPr/>
        </p:nvSpPr>
        <p:spPr bwMode="auto">
          <a:xfrm>
            <a:off x="5867400" y="6219825"/>
            <a:ext cx="1763713" cy="304800"/>
          </a:xfrm>
          <a:prstGeom prst="rect">
            <a:avLst/>
          </a:prstGeom>
          <a:noFill/>
          <a:ln w="9525">
            <a:noFill/>
            <a:miter lim="800000"/>
            <a:headEnd/>
            <a:tailEnd/>
          </a:ln>
          <a:effectLst/>
        </p:spPr>
        <p:txBody>
          <a:bodyPr>
            <a:spAutoFit/>
          </a:bodyPr>
          <a:lstStyle/>
          <a:p>
            <a:pPr>
              <a:spcBef>
                <a:spcPct val="50000"/>
              </a:spcBef>
            </a:pPr>
            <a:r>
              <a:rPr lang="en-GB" sz="1400">
                <a:solidFill>
                  <a:schemeClr val="bg1"/>
                </a:solidFill>
              </a:rPr>
              <a:t>Small ground-finch</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059113" y="188913"/>
            <a:ext cx="6324600" cy="579437"/>
          </a:xfrm>
          <a:prstGeom prst="rect">
            <a:avLst/>
          </a:prstGeom>
          <a:noFill/>
          <a:ln w="9525">
            <a:noFill/>
            <a:miter lim="800000"/>
            <a:headEnd/>
            <a:tailEnd/>
          </a:ln>
          <a:effectLst/>
        </p:spPr>
        <p:txBody>
          <a:bodyPr>
            <a:spAutoFit/>
          </a:bodyPr>
          <a:lstStyle/>
          <a:p>
            <a:pPr eaLnBrk="0" hangingPunct="0">
              <a:spcBef>
                <a:spcPct val="50000"/>
              </a:spcBef>
            </a:pPr>
            <a:r>
              <a:rPr lang="en-GB" sz="3200">
                <a:solidFill>
                  <a:schemeClr val="bg1"/>
                </a:solidFill>
              </a:rPr>
              <a:t>Darwin’s finches – the results</a:t>
            </a:r>
            <a:endParaRPr lang="en-US" sz="3200">
              <a:solidFill>
                <a:schemeClr val="bg1"/>
              </a:solidFill>
            </a:endParaRPr>
          </a:p>
        </p:txBody>
      </p:sp>
      <p:sp>
        <p:nvSpPr>
          <p:cNvPr id="41987" name="Text Box 3"/>
          <p:cNvSpPr txBox="1">
            <a:spLocks noChangeArrowheads="1"/>
          </p:cNvSpPr>
          <p:nvPr/>
        </p:nvSpPr>
        <p:spPr bwMode="auto">
          <a:xfrm>
            <a:off x="447675" y="1557338"/>
            <a:ext cx="5419725" cy="4108450"/>
          </a:xfrm>
          <a:prstGeom prst="rect">
            <a:avLst/>
          </a:prstGeom>
          <a:noFill/>
          <a:ln w="9525">
            <a:noFill/>
            <a:miter lim="800000"/>
            <a:headEnd/>
            <a:tailEnd/>
          </a:ln>
          <a:effectLst/>
        </p:spPr>
        <p:txBody>
          <a:bodyPr>
            <a:spAutoFit/>
          </a:bodyPr>
          <a:lstStyle/>
          <a:p>
            <a:pPr marL="342900" indent="-342900" eaLnBrk="0" hangingPunct="0">
              <a:spcBef>
                <a:spcPct val="50000"/>
              </a:spcBef>
              <a:buFontTx/>
              <a:buAutoNum type="arabicPeriod"/>
            </a:pPr>
            <a:r>
              <a:rPr lang="en-GB" sz="2400">
                <a:solidFill>
                  <a:schemeClr val="bg1"/>
                </a:solidFill>
              </a:rPr>
              <a:t>Were some beak types more successful at feeding than others?</a:t>
            </a:r>
          </a:p>
          <a:p>
            <a:pPr marL="342900" indent="-342900" eaLnBrk="0" hangingPunct="0">
              <a:spcBef>
                <a:spcPct val="50000"/>
              </a:spcBef>
              <a:buFontTx/>
              <a:buAutoNum type="arabicPeriod"/>
            </a:pPr>
            <a:endParaRPr lang="en-GB" sz="2400">
              <a:solidFill>
                <a:schemeClr val="bg1"/>
              </a:solidFill>
            </a:endParaRPr>
          </a:p>
          <a:p>
            <a:pPr marL="342900" indent="-342900" eaLnBrk="0" hangingPunct="0">
              <a:spcBef>
                <a:spcPct val="50000"/>
              </a:spcBef>
              <a:buFontTx/>
              <a:buAutoNum type="arabicPeriod"/>
            </a:pPr>
            <a:r>
              <a:rPr lang="en-GB" sz="2400">
                <a:solidFill>
                  <a:schemeClr val="bg1"/>
                </a:solidFill>
              </a:rPr>
              <a:t>Was there any preference for different food types amongst the different species in Round 1?</a:t>
            </a:r>
          </a:p>
          <a:p>
            <a:pPr marL="342900" indent="-342900" eaLnBrk="0" hangingPunct="0">
              <a:spcBef>
                <a:spcPct val="50000"/>
              </a:spcBef>
              <a:buFontTx/>
              <a:buAutoNum type="arabicPeriod"/>
            </a:pPr>
            <a:endParaRPr lang="en-GB" sz="2400">
              <a:solidFill>
                <a:schemeClr val="bg1"/>
              </a:solidFill>
            </a:endParaRPr>
          </a:p>
          <a:p>
            <a:pPr marL="342900" indent="-342900" eaLnBrk="0" hangingPunct="0">
              <a:spcBef>
                <a:spcPct val="50000"/>
              </a:spcBef>
              <a:buFontTx/>
              <a:buAutoNum type="arabicPeriod"/>
            </a:pPr>
            <a:r>
              <a:rPr lang="en-GB" sz="2400">
                <a:solidFill>
                  <a:schemeClr val="bg1"/>
                </a:solidFill>
              </a:rPr>
              <a:t>Did all birds survive the drought in Round 2?</a:t>
            </a:r>
            <a:endParaRPr lang="en-US" sz="2400">
              <a:solidFill>
                <a:schemeClr val="bg1"/>
              </a:solidFill>
            </a:endParaRPr>
          </a:p>
        </p:txBody>
      </p:sp>
      <p:sp>
        <p:nvSpPr>
          <p:cNvPr id="41989" name="Text Box 5"/>
          <p:cNvSpPr txBox="1">
            <a:spLocks noChangeArrowheads="1"/>
          </p:cNvSpPr>
          <p:nvPr/>
        </p:nvSpPr>
        <p:spPr bwMode="auto">
          <a:xfrm>
            <a:off x="7416800" y="5788025"/>
            <a:ext cx="1476375" cy="304800"/>
          </a:xfrm>
          <a:prstGeom prst="rect">
            <a:avLst/>
          </a:prstGeom>
          <a:noFill/>
          <a:ln w="9525">
            <a:noFill/>
            <a:miter lim="800000"/>
            <a:headEnd/>
            <a:tailEnd/>
          </a:ln>
          <a:effectLst/>
        </p:spPr>
        <p:txBody>
          <a:bodyPr>
            <a:spAutoFit/>
          </a:bodyPr>
          <a:lstStyle/>
          <a:p>
            <a:pPr>
              <a:spcBef>
                <a:spcPct val="50000"/>
              </a:spcBef>
            </a:pPr>
            <a:r>
              <a:rPr lang="en-GB" sz="1400">
                <a:solidFill>
                  <a:schemeClr val="bg1"/>
                </a:solidFill>
              </a:rPr>
              <a:t>Vegetarian finch</a:t>
            </a:r>
          </a:p>
        </p:txBody>
      </p:sp>
      <p:pic>
        <p:nvPicPr>
          <p:cNvPr id="41990" name="Picture 6" descr="Vegetarian-finch"/>
          <p:cNvPicPr>
            <a:picLocks noChangeAspect="1" noChangeArrowheads="1"/>
          </p:cNvPicPr>
          <p:nvPr/>
        </p:nvPicPr>
        <p:blipFill>
          <a:blip r:embed="rId3" cstate="print"/>
          <a:srcRect/>
          <a:stretch>
            <a:fillRect/>
          </a:stretch>
        </p:blipFill>
        <p:spPr bwMode="auto">
          <a:xfrm>
            <a:off x="6011863" y="1539875"/>
            <a:ext cx="2808287" cy="423386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3275013" y="188913"/>
            <a:ext cx="4826000" cy="579437"/>
          </a:xfrm>
          <a:prstGeom prst="rect">
            <a:avLst/>
          </a:prstGeom>
          <a:noFill/>
          <a:ln w="9525">
            <a:noFill/>
            <a:miter lim="800000"/>
            <a:headEnd/>
            <a:tailEnd/>
          </a:ln>
          <a:effectLst/>
        </p:spPr>
        <p:txBody>
          <a:bodyPr>
            <a:spAutoFit/>
          </a:bodyPr>
          <a:lstStyle/>
          <a:p>
            <a:pPr eaLnBrk="0" hangingPunct="0">
              <a:spcBef>
                <a:spcPct val="50000"/>
              </a:spcBef>
            </a:pPr>
            <a:r>
              <a:rPr lang="en-GB" sz="3200">
                <a:solidFill>
                  <a:schemeClr val="bg1"/>
                </a:solidFill>
              </a:rPr>
              <a:t>Darwin’s theory</a:t>
            </a:r>
            <a:endParaRPr lang="en-US" sz="3200">
              <a:solidFill>
                <a:schemeClr val="bg1"/>
              </a:solidFill>
            </a:endParaRPr>
          </a:p>
        </p:txBody>
      </p:sp>
      <p:sp>
        <p:nvSpPr>
          <p:cNvPr id="44036" name="Text Box 4"/>
          <p:cNvSpPr txBox="1">
            <a:spLocks noChangeArrowheads="1"/>
          </p:cNvSpPr>
          <p:nvPr/>
        </p:nvSpPr>
        <p:spPr bwMode="auto">
          <a:xfrm>
            <a:off x="323850" y="1125538"/>
            <a:ext cx="4824413" cy="5659437"/>
          </a:xfrm>
          <a:prstGeom prst="rect">
            <a:avLst/>
          </a:prstGeom>
          <a:noFill/>
          <a:ln w="9525">
            <a:noFill/>
            <a:miter lim="800000"/>
            <a:headEnd/>
            <a:tailEnd/>
          </a:ln>
          <a:effectLst/>
        </p:spPr>
        <p:txBody>
          <a:bodyPr>
            <a:spAutoFit/>
          </a:bodyPr>
          <a:lstStyle/>
          <a:p>
            <a:pPr eaLnBrk="0" hangingPunct="0">
              <a:spcBef>
                <a:spcPct val="50000"/>
              </a:spcBef>
              <a:buFontTx/>
              <a:buChar char="•"/>
            </a:pPr>
            <a:r>
              <a:rPr lang="en-GB" sz="2400">
                <a:solidFill>
                  <a:schemeClr val="bg1"/>
                </a:solidFill>
              </a:rPr>
              <a:t> Originally, small numbers of finches were blown onto the Galapagos Islands by storms</a:t>
            </a:r>
          </a:p>
          <a:p>
            <a:pPr eaLnBrk="0" hangingPunct="0">
              <a:spcBef>
                <a:spcPct val="50000"/>
              </a:spcBef>
            </a:pPr>
            <a:endParaRPr lang="en-GB" sz="1400">
              <a:solidFill>
                <a:schemeClr val="bg1"/>
              </a:solidFill>
            </a:endParaRPr>
          </a:p>
          <a:p>
            <a:pPr eaLnBrk="0" hangingPunct="0">
              <a:spcBef>
                <a:spcPct val="50000"/>
              </a:spcBef>
              <a:buFontTx/>
              <a:buChar char="•"/>
            </a:pPr>
            <a:r>
              <a:rPr lang="en-GB" sz="2400">
                <a:solidFill>
                  <a:schemeClr val="bg1"/>
                </a:solidFill>
              </a:rPr>
              <a:t> Darwin noticed each species of finch had particular adaptations to life on its specific island - habitat and food</a:t>
            </a:r>
          </a:p>
          <a:p>
            <a:pPr eaLnBrk="0" hangingPunct="0">
              <a:spcBef>
                <a:spcPct val="50000"/>
              </a:spcBef>
              <a:buFontTx/>
              <a:buChar char="•"/>
            </a:pPr>
            <a:endParaRPr lang="en-GB" sz="1400">
              <a:solidFill>
                <a:schemeClr val="bg1"/>
              </a:solidFill>
            </a:endParaRPr>
          </a:p>
          <a:p>
            <a:pPr eaLnBrk="0" hangingPunct="0">
              <a:spcBef>
                <a:spcPct val="50000"/>
              </a:spcBef>
              <a:buFontTx/>
              <a:buChar char="•"/>
            </a:pPr>
            <a:r>
              <a:rPr lang="en-GB" sz="2400">
                <a:solidFill>
                  <a:schemeClr val="bg1"/>
                </a:solidFill>
              </a:rPr>
              <a:t> Depending on the food available, birds with a particular beak shape were more successful than others</a:t>
            </a:r>
          </a:p>
          <a:p>
            <a:pPr eaLnBrk="0" hangingPunct="0">
              <a:spcBef>
                <a:spcPct val="50000"/>
              </a:spcBef>
              <a:buFontTx/>
              <a:buChar char="•"/>
            </a:pPr>
            <a:endParaRPr lang="en-GB" sz="2400">
              <a:solidFill>
                <a:schemeClr val="bg1"/>
              </a:solidFill>
            </a:endParaRPr>
          </a:p>
        </p:txBody>
      </p:sp>
      <p:pic>
        <p:nvPicPr>
          <p:cNvPr id="44040" name="Picture 8"/>
          <p:cNvPicPr>
            <a:picLocks noChangeAspect="1" noChangeArrowheads="1"/>
          </p:cNvPicPr>
          <p:nvPr/>
        </p:nvPicPr>
        <p:blipFill>
          <a:blip r:embed="rId3" cstate="print"/>
          <a:srcRect/>
          <a:stretch>
            <a:fillRect/>
          </a:stretch>
        </p:blipFill>
        <p:spPr bwMode="auto">
          <a:xfrm>
            <a:off x="5292725" y="981075"/>
            <a:ext cx="3605213" cy="2400300"/>
          </a:xfrm>
          <a:prstGeom prst="rect">
            <a:avLst/>
          </a:prstGeom>
          <a:noFill/>
          <a:ln w="9525">
            <a:noFill/>
            <a:miter lim="800000"/>
            <a:headEnd/>
            <a:tailEnd/>
          </a:ln>
          <a:effectLst/>
        </p:spPr>
      </p:pic>
      <p:pic>
        <p:nvPicPr>
          <p:cNvPr id="44041" name="Picture 9" descr="Medium ground-finch perched on cactus, front view"/>
          <p:cNvPicPr>
            <a:picLocks noChangeAspect="1" noChangeArrowheads="1"/>
          </p:cNvPicPr>
          <p:nvPr/>
        </p:nvPicPr>
        <p:blipFill>
          <a:blip r:embed="rId4" cstate="print"/>
          <a:srcRect/>
          <a:stretch>
            <a:fillRect/>
          </a:stretch>
        </p:blipFill>
        <p:spPr bwMode="auto">
          <a:xfrm>
            <a:off x="5292725" y="3967163"/>
            <a:ext cx="3600450" cy="2397125"/>
          </a:xfrm>
          <a:prstGeom prst="rect">
            <a:avLst/>
          </a:prstGeom>
          <a:noFill/>
        </p:spPr>
      </p:pic>
      <p:sp>
        <p:nvSpPr>
          <p:cNvPr id="44042" name="Text Box 10"/>
          <p:cNvSpPr txBox="1">
            <a:spLocks noChangeArrowheads="1"/>
          </p:cNvSpPr>
          <p:nvPr/>
        </p:nvSpPr>
        <p:spPr bwMode="auto">
          <a:xfrm>
            <a:off x="7559675" y="3357563"/>
            <a:ext cx="1476375" cy="304800"/>
          </a:xfrm>
          <a:prstGeom prst="rect">
            <a:avLst/>
          </a:prstGeom>
          <a:noFill/>
          <a:ln w="9525">
            <a:noFill/>
            <a:miter lim="800000"/>
            <a:headEnd/>
            <a:tailEnd/>
          </a:ln>
          <a:effectLst/>
        </p:spPr>
        <p:txBody>
          <a:bodyPr>
            <a:spAutoFit/>
          </a:bodyPr>
          <a:lstStyle/>
          <a:p>
            <a:pPr>
              <a:spcBef>
                <a:spcPct val="50000"/>
              </a:spcBef>
            </a:pPr>
            <a:r>
              <a:rPr lang="en-GB" sz="1400">
                <a:solidFill>
                  <a:schemeClr val="bg1"/>
                </a:solidFill>
              </a:rPr>
              <a:t>Mangrove finch</a:t>
            </a:r>
          </a:p>
        </p:txBody>
      </p:sp>
      <p:sp>
        <p:nvSpPr>
          <p:cNvPr id="44043" name="Text Box 11"/>
          <p:cNvSpPr txBox="1">
            <a:spLocks noChangeArrowheads="1"/>
          </p:cNvSpPr>
          <p:nvPr/>
        </p:nvSpPr>
        <p:spPr bwMode="auto">
          <a:xfrm>
            <a:off x="7164388" y="6364288"/>
            <a:ext cx="1943100" cy="304800"/>
          </a:xfrm>
          <a:prstGeom prst="rect">
            <a:avLst/>
          </a:prstGeom>
          <a:noFill/>
          <a:ln w="9525">
            <a:noFill/>
            <a:miter lim="800000"/>
            <a:headEnd/>
            <a:tailEnd/>
          </a:ln>
          <a:effectLst/>
        </p:spPr>
        <p:txBody>
          <a:bodyPr>
            <a:spAutoFit/>
          </a:bodyPr>
          <a:lstStyle/>
          <a:p>
            <a:pPr>
              <a:spcBef>
                <a:spcPct val="50000"/>
              </a:spcBef>
            </a:pPr>
            <a:r>
              <a:rPr lang="en-GB" sz="1400">
                <a:solidFill>
                  <a:schemeClr val="bg1"/>
                </a:solidFill>
              </a:rPr>
              <a:t>Medium ground finch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3348038" y="188913"/>
            <a:ext cx="5616575" cy="579437"/>
          </a:xfrm>
          <a:prstGeom prst="rect">
            <a:avLst/>
          </a:prstGeom>
          <a:noFill/>
          <a:ln w="9525">
            <a:noFill/>
            <a:miter lim="800000"/>
            <a:headEnd/>
            <a:tailEnd/>
          </a:ln>
          <a:effectLst/>
        </p:spPr>
        <p:txBody>
          <a:bodyPr>
            <a:spAutoFit/>
          </a:bodyPr>
          <a:lstStyle/>
          <a:p>
            <a:pPr>
              <a:spcBef>
                <a:spcPct val="50000"/>
              </a:spcBef>
            </a:pPr>
            <a:r>
              <a:rPr lang="en-GB" sz="3200">
                <a:solidFill>
                  <a:schemeClr val="bg1"/>
                </a:solidFill>
              </a:rPr>
              <a:t>What is biodiversity?</a:t>
            </a:r>
            <a:endParaRPr lang="en-US" sz="3200">
              <a:solidFill>
                <a:schemeClr val="bg1"/>
              </a:solidFill>
            </a:endParaRPr>
          </a:p>
        </p:txBody>
      </p:sp>
      <p:sp>
        <p:nvSpPr>
          <p:cNvPr id="21509" name="Text Box 5"/>
          <p:cNvSpPr txBox="1">
            <a:spLocks noChangeArrowheads="1"/>
          </p:cNvSpPr>
          <p:nvPr/>
        </p:nvSpPr>
        <p:spPr bwMode="auto">
          <a:xfrm>
            <a:off x="395288" y="1557338"/>
            <a:ext cx="3889375" cy="3471862"/>
          </a:xfrm>
          <a:prstGeom prst="rect">
            <a:avLst/>
          </a:prstGeom>
          <a:noFill/>
          <a:ln w="9525">
            <a:noFill/>
            <a:miter lim="800000"/>
            <a:headEnd/>
            <a:tailEnd/>
          </a:ln>
          <a:effectLst/>
        </p:spPr>
        <p:txBody>
          <a:bodyPr>
            <a:spAutoFit/>
          </a:bodyPr>
          <a:lstStyle/>
          <a:p>
            <a:pPr>
              <a:spcBef>
                <a:spcPct val="50000"/>
              </a:spcBef>
              <a:buFontTx/>
              <a:buChar char="•"/>
            </a:pPr>
            <a:r>
              <a:rPr lang="en-GB" sz="2400">
                <a:solidFill>
                  <a:schemeClr val="bg1"/>
                </a:solidFill>
              </a:rPr>
              <a:t> Biological diversity</a:t>
            </a:r>
          </a:p>
          <a:p>
            <a:pPr>
              <a:spcBef>
                <a:spcPct val="50000"/>
              </a:spcBef>
              <a:buFontTx/>
              <a:buChar char="•"/>
            </a:pPr>
            <a:endParaRPr lang="en-GB">
              <a:solidFill>
                <a:schemeClr val="bg1"/>
              </a:solidFill>
            </a:endParaRPr>
          </a:p>
          <a:p>
            <a:pPr>
              <a:spcBef>
                <a:spcPct val="50000"/>
              </a:spcBef>
              <a:buFontTx/>
              <a:buChar char="•"/>
            </a:pPr>
            <a:r>
              <a:rPr lang="en-GB" sz="2400">
                <a:solidFill>
                  <a:schemeClr val="bg1"/>
                </a:solidFill>
              </a:rPr>
              <a:t> The simple version - number of different species in a given area</a:t>
            </a:r>
          </a:p>
          <a:p>
            <a:pPr>
              <a:spcBef>
                <a:spcPct val="50000"/>
              </a:spcBef>
            </a:pPr>
            <a:r>
              <a:rPr lang="en-GB" sz="2400">
                <a:solidFill>
                  <a:schemeClr val="bg1"/>
                </a:solidFill>
                <a:sym typeface="Wingdings" pitchFamily="2" charset="2"/>
              </a:rPr>
              <a:t> </a:t>
            </a:r>
            <a:r>
              <a:rPr lang="en-GB" sz="2400">
                <a:solidFill>
                  <a:schemeClr val="bg1"/>
                </a:solidFill>
              </a:rPr>
              <a:t>Species richness</a:t>
            </a:r>
          </a:p>
          <a:p>
            <a:pPr>
              <a:spcBef>
                <a:spcPct val="50000"/>
              </a:spcBef>
              <a:buFontTx/>
              <a:buChar char="•"/>
            </a:pPr>
            <a:endParaRPr lang="en-GB" sz="1000">
              <a:solidFill>
                <a:schemeClr val="bg1"/>
              </a:solidFill>
            </a:endParaRPr>
          </a:p>
          <a:p>
            <a:pPr>
              <a:spcBef>
                <a:spcPct val="50000"/>
              </a:spcBef>
            </a:pPr>
            <a:endParaRPr lang="en-US" sz="2400">
              <a:solidFill>
                <a:schemeClr val="bg1"/>
              </a:solidFill>
            </a:endParaRPr>
          </a:p>
        </p:txBody>
      </p:sp>
      <p:pic>
        <p:nvPicPr>
          <p:cNvPr id="21510" name="Picture 6" descr="biodiversity"/>
          <p:cNvPicPr>
            <a:picLocks noChangeAspect="1" noChangeArrowheads="1"/>
          </p:cNvPicPr>
          <p:nvPr/>
        </p:nvPicPr>
        <p:blipFill>
          <a:blip r:embed="rId3" cstate="print"/>
          <a:srcRect/>
          <a:stretch>
            <a:fillRect/>
          </a:stretch>
        </p:blipFill>
        <p:spPr bwMode="auto">
          <a:xfrm>
            <a:off x="4427538" y="1506538"/>
            <a:ext cx="4248150" cy="2809875"/>
          </a:xfrm>
          <a:prstGeom prst="rect">
            <a:avLst/>
          </a:prstGeom>
          <a:noFill/>
        </p:spPr>
      </p:pic>
      <p:sp>
        <p:nvSpPr>
          <p:cNvPr id="21512" name="Text Box 8"/>
          <p:cNvSpPr txBox="1">
            <a:spLocks noChangeArrowheads="1"/>
          </p:cNvSpPr>
          <p:nvPr/>
        </p:nvSpPr>
        <p:spPr bwMode="auto">
          <a:xfrm>
            <a:off x="395288" y="4652963"/>
            <a:ext cx="8496300" cy="1552575"/>
          </a:xfrm>
          <a:prstGeom prst="rect">
            <a:avLst/>
          </a:prstGeom>
          <a:noFill/>
          <a:ln w="9525">
            <a:noFill/>
            <a:miter lim="800000"/>
            <a:headEnd/>
            <a:tailEnd/>
          </a:ln>
          <a:effectLst/>
        </p:spPr>
        <p:txBody>
          <a:bodyPr>
            <a:spAutoFit/>
          </a:bodyPr>
          <a:lstStyle/>
          <a:p>
            <a:pPr>
              <a:spcBef>
                <a:spcPct val="50000"/>
              </a:spcBef>
              <a:buFontTx/>
              <a:buChar char="•"/>
            </a:pPr>
            <a:r>
              <a:rPr lang="en-GB" sz="2400">
                <a:solidFill>
                  <a:schemeClr val="bg1"/>
                </a:solidFill>
              </a:rPr>
              <a:t>BUT, it can also be diversity </a:t>
            </a:r>
            <a:r>
              <a:rPr lang="en-GB" sz="2400" i="1">
                <a:solidFill>
                  <a:schemeClr val="bg1"/>
                </a:solidFill>
              </a:rPr>
              <a:t>within</a:t>
            </a:r>
            <a:r>
              <a:rPr lang="en-GB" sz="2400">
                <a:solidFill>
                  <a:schemeClr val="bg1"/>
                </a:solidFill>
              </a:rPr>
              <a:t> species </a:t>
            </a:r>
          </a:p>
          <a:p>
            <a:pPr>
              <a:spcBef>
                <a:spcPct val="50000"/>
              </a:spcBef>
            </a:pPr>
            <a:r>
              <a:rPr lang="en-GB" sz="2400">
                <a:solidFill>
                  <a:schemeClr val="bg1"/>
                </a:solidFill>
                <a:sym typeface="Wingdings" pitchFamily="2" charset="2"/>
              </a:rPr>
              <a:t> </a:t>
            </a:r>
            <a:r>
              <a:rPr lang="en-GB" sz="2400">
                <a:solidFill>
                  <a:schemeClr val="bg1"/>
                </a:solidFill>
              </a:rPr>
              <a:t>Genetic diversity – variation of alleles in a gene pool</a:t>
            </a:r>
            <a:endParaRPr lang="en-US" sz="2400">
              <a:solidFill>
                <a:schemeClr val="bg1"/>
              </a:solidFill>
            </a:endParaRPr>
          </a:p>
          <a:p>
            <a:pPr>
              <a:spcBef>
                <a:spcPct val="50000"/>
              </a:spcBef>
            </a:pPr>
            <a:endParaRPr lang="en-GB" sz="2400">
              <a:solidFill>
                <a:schemeClr val="bg1"/>
              </a:solidFill>
            </a:endParaRPr>
          </a:p>
        </p:txBody>
      </p:sp>
      <p:sp>
        <p:nvSpPr>
          <p:cNvPr id="21513" name="Text Box 9"/>
          <p:cNvSpPr txBox="1">
            <a:spLocks noChangeArrowheads="1"/>
          </p:cNvSpPr>
          <p:nvPr/>
        </p:nvSpPr>
        <p:spPr bwMode="auto">
          <a:xfrm>
            <a:off x="7667625" y="4316413"/>
            <a:ext cx="1223963" cy="336550"/>
          </a:xfrm>
          <a:prstGeom prst="rect">
            <a:avLst/>
          </a:prstGeom>
          <a:noFill/>
          <a:ln w="9525">
            <a:noFill/>
            <a:miter lim="800000"/>
            <a:headEnd/>
            <a:tailEnd/>
          </a:ln>
          <a:effectLst/>
        </p:spPr>
        <p:txBody>
          <a:bodyPr>
            <a:spAutoFit/>
          </a:bodyPr>
          <a:lstStyle/>
          <a:p>
            <a:pPr>
              <a:spcBef>
                <a:spcPct val="50000"/>
              </a:spcBef>
            </a:pPr>
            <a:r>
              <a:rPr lang="en-GB" sz="1600">
                <a:solidFill>
                  <a:schemeClr val="bg1"/>
                </a:solidFill>
              </a:rPr>
              <a:t>Coral reef</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563938" y="115888"/>
            <a:ext cx="3744912" cy="792162"/>
          </a:xfrm>
        </p:spPr>
        <p:txBody>
          <a:bodyPr/>
          <a:lstStyle/>
          <a:p>
            <a:r>
              <a:rPr lang="en-GB" b="0"/>
              <a:t>But why?</a:t>
            </a:r>
          </a:p>
        </p:txBody>
      </p:sp>
      <p:sp>
        <p:nvSpPr>
          <p:cNvPr id="70659" name="Rectangle 3"/>
          <p:cNvSpPr>
            <a:spLocks noGrp="1" noChangeArrowheads="1"/>
          </p:cNvSpPr>
          <p:nvPr>
            <p:ph type="body" idx="1"/>
          </p:nvPr>
        </p:nvSpPr>
        <p:spPr>
          <a:xfrm>
            <a:off x="250825" y="1052513"/>
            <a:ext cx="8589963" cy="4752975"/>
          </a:xfrm>
        </p:spPr>
        <p:txBody>
          <a:bodyPr/>
          <a:lstStyle/>
          <a:p>
            <a:r>
              <a:rPr lang="en-GB"/>
              <a:t>In the original populations, the natural variation in beak shape was due to differences in the genes </a:t>
            </a:r>
          </a:p>
          <a:p>
            <a:pPr>
              <a:buFontTx/>
              <a:buNone/>
            </a:pPr>
            <a:r>
              <a:rPr lang="en-GB">
                <a:sym typeface="Wingdings" pitchFamily="2" charset="2"/>
              </a:rPr>
              <a:t>	</a:t>
            </a:r>
            <a:r>
              <a:rPr lang="en-GB"/>
              <a:t> different alleles code for different beak shapes</a:t>
            </a:r>
          </a:p>
          <a:p>
            <a:endParaRPr lang="en-GB" sz="1400"/>
          </a:p>
          <a:p>
            <a:r>
              <a:rPr lang="en-GB"/>
              <a:t>Due to the differences in the environment (e.g. food types available) alleles for certain beak shapes would be selected</a:t>
            </a:r>
          </a:p>
          <a:p>
            <a:endParaRPr lang="en-GB" sz="1400"/>
          </a:p>
          <a:p>
            <a:r>
              <a:rPr lang="en-GB"/>
              <a:t>This is because the more successful individuals survived long enough to breed and pass on their genes, producing young with ‘successful beaks’</a:t>
            </a:r>
          </a:p>
          <a:p>
            <a:endParaRPr lang="en-GB" sz="1400"/>
          </a:p>
          <a:p>
            <a:r>
              <a:rPr lang="en-GB"/>
              <a:t>Over time, this led to the formation of completely separate species </a:t>
            </a:r>
            <a:r>
              <a:rPr lang="en-GB">
                <a:sym typeface="Wingdings" pitchFamily="2" charset="2"/>
              </a:rPr>
              <a:t> speciation</a:t>
            </a:r>
            <a:endParaRPr lang="en-GB"/>
          </a:p>
          <a:p>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971550" y="188913"/>
            <a:ext cx="7200900" cy="579437"/>
          </a:xfrm>
          <a:prstGeom prst="rect">
            <a:avLst/>
          </a:prstGeom>
          <a:noFill/>
          <a:ln w="9525">
            <a:noFill/>
            <a:miter lim="800000"/>
            <a:headEnd/>
            <a:tailEnd/>
          </a:ln>
          <a:effectLst/>
        </p:spPr>
        <p:txBody>
          <a:bodyPr>
            <a:spAutoFit/>
          </a:bodyPr>
          <a:lstStyle/>
          <a:p>
            <a:pPr algn="ctr">
              <a:spcBef>
                <a:spcPct val="50000"/>
              </a:spcBef>
            </a:pPr>
            <a:r>
              <a:rPr lang="en-GB" sz="3200">
                <a:solidFill>
                  <a:schemeClr val="bg1"/>
                </a:solidFill>
              </a:rPr>
              <a:t>Darwin’s finches</a:t>
            </a:r>
          </a:p>
        </p:txBody>
      </p:sp>
      <p:pic>
        <p:nvPicPr>
          <p:cNvPr id="66563" name="Picture 3" descr="Finch Diagram"/>
          <p:cNvPicPr>
            <a:picLocks noChangeAspect="1" noChangeArrowheads="1"/>
          </p:cNvPicPr>
          <p:nvPr/>
        </p:nvPicPr>
        <p:blipFill>
          <a:blip r:embed="rId3" cstate="print"/>
          <a:srcRect/>
          <a:stretch>
            <a:fillRect/>
          </a:stretch>
        </p:blipFill>
        <p:spPr bwMode="auto">
          <a:xfrm>
            <a:off x="395288" y="1277938"/>
            <a:ext cx="8424862" cy="451643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276600" y="260350"/>
            <a:ext cx="4608513" cy="579438"/>
          </a:xfrm>
          <a:prstGeom prst="rect">
            <a:avLst/>
          </a:prstGeom>
          <a:noFill/>
          <a:ln w="9525">
            <a:noFill/>
            <a:miter lim="800000"/>
            <a:headEnd/>
            <a:tailEnd/>
          </a:ln>
          <a:effectLst/>
        </p:spPr>
        <p:txBody>
          <a:bodyPr>
            <a:spAutoFit/>
          </a:bodyPr>
          <a:lstStyle/>
          <a:p>
            <a:pPr eaLnBrk="0" hangingPunct="0">
              <a:spcBef>
                <a:spcPct val="50000"/>
              </a:spcBef>
            </a:pPr>
            <a:r>
              <a:rPr lang="en-GB" sz="3200">
                <a:solidFill>
                  <a:schemeClr val="bg1"/>
                </a:solidFill>
              </a:rPr>
              <a:t>Evolution on islands</a:t>
            </a:r>
            <a:endParaRPr lang="en-US" sz="3200">
              <a:solidFill>
                <a:schemeClr val="bg1"/>
              </a:solidFill>
            </a:endParaRPr>
          </a:p>
        </p:txBody>
      </p:sp>
      <p:sp>
        <p:nvSpPr>
          <p:cNvPr id="45059" name="Text Box 3"/>
          <p:cNvSpPr txBox="1">
            <a:spLocks noChangeArrowheads="1"/>
          </p:cNvSpPr>
          <p:nvPr/>
        </p:nvSpPr>
        <p:spPr bwMode="auto">
          <a:xfrm>
            <a:off x="538163" y="1152525"/>
            <a:ext cx="8137525" cy="457200"/>
          </a:xfrm>
          <a:prstGeom prst="rect">
            <a:avLst/>
          </a:prstGeom>
          <a:noFill/>
          <a:ln w="9525">
            <a:noFill/>
            <a:miter lim="800000"/>
            <a:headEnd/>
            <a:tailEnd/>
          </a:ln>
          <a:effectLst/>
        </p:spPr>
        <p:txBody>
          <a:bodyPr>
            <a:spAutoFit/>
          </a:bodyPr>
          <a:lstStyle/>
          <a:p>
            <a:pPr eaLnBrk="0" hangingPunct="0">
              <a:spcBef>
                <a:spcPct val="50000"/>
              </a:spcBef>
              <a:buFontTx/>
              <a:buChar char="•"/>
            </a:pPr>
            <a:endParaRPr lang="en-GB" sz="2400">
              <a:solidFill>
                <a:schemeClr val="bg1"/>
              </a:solidFill>
            </a:endParaRPr>
          </a:p>
        </p:txBody>
      </p:sp>
      <p:pic>
        <p:nvPicPr>
          <p:cNvPr id="45060" name="Picture 4" descr="Slowly-regrowing-forest-of-endemic-blue-latan-palms-after-invasive-species-eradication"/>
          <p:cNvPicPr>
            <a:picLocks noChangeAspect="1" noChangeArrowheads="1"/>
          </p:cNvPicPr>
          <p:nvPr/>
        </p:nvPicPr>
        <p:blipFill>
          <a:blip r:embed="rId3" cstate="print"/>
          <a:srcRect/>
          <a:stretch>
            <a:fillRect/>
          </a:stretch>
        </p:blipFill>
        <p:spPr bwMode="auto">
          <a:xfrm>
            <a:off x="4932363" y="1349375"/>
            <a:ext cx="3671887" cy="2439988"/>
          </a:xfrm>
          <a:prstGeom prst="rect">
            <a:avLst/>
          </a:prstGeom>
          <a:noFill/>
        </p:spPr>
      </p:pic>
      <p:sp>
        <p:nvSpPr>
          <p:cNvPr id="45061" name="Text Box 5"/>
          <p:cNvSpPr txBox="1">
            <a:spLocks noChangeArrowheads="1"/>
          </p:cNvSpPr>
          <p:nvPr/>
        </p:nvSpPr>
        <p:spPr bwMode="auto">
          <a:xfrm>
            <a:off x="468313" y="1341438"/>
            <a:ext cx="3743325" cy="2647950"/>
          </a:xfrm>
          <a:prstGeom prst="rect">
            <a:avLst/>
          </a:prstGeom>
          <a:noFill/>
          <a:ln w="9525">
            <a:noFill/>
            <a:miter lim="800000"/>
            <a:headEnd/>
            <a:tailEnd/>
          </a:ln>
          <a:effectLst/>
        </p:spPr>
        <p:txBody>
          <a:bodyPr>
            <a:spAutoFit/>
          </a:bodyPr>
          <a:lstStyle/>
          <a:p>
            <a:pPr>
              <a:buFontTx/>
              <a:buChar char="•"/>
            </a:pPr>
            <a:r>
              <a:rPr lang="en-GB" sz="2400">
                <a:solidFill>
                  <a:schemeClr val="bg1"/>
                </a:solidFill>
              </a:rPr>
              <a:t> On many islands, there are unique species found nowhere else in the world</a:t>
            </a:r>
          </a:p>
          <a:p>
            <a:pPr>
              <a:buFontTx/>
              <a:buChar char="•"/>
            </a:pPr>
            <a:endParaRPr lang="en-GB" sz="2400">
              <a:solidFill>
                <a:schemeClr val="bg1"/>
              </a:solidFill>
            </a:endParaRPr>
          </a:p>
          <a:p>
            <a:pPr>
              <a:buFontTx/>
              <a:buChar char="•"/>
            </a:pPr>
            <a:r>
              <a:rPr lang="en-GB" sz="2400" b="1">
                <a:solidFill>
                  <a:schemeClr val="bg1"/>
                </a:solidFill>
              </a:rPr>
              <a:t> </a:t>
            </a:r>
            <a:r>
              <a:rPr lang="en-GB" sz="2400">
                <a:solidFill>
                  <a:schemeClr val="bg1"/>
                </a:solidFill>
              </a:rPr>
              <a:t>These are known as</a:t>
            </a:r>
            <a:r>
              <a:rPr lang="en-GB" sz="2400" b="1">
                <a:solidFill>
                  <a:schemeClr val="bg1"/>
                </a:solidFill>
              </a:rPr>
              <a:t> ‘</a:t>
            </a:r>
            <a:r>
              <a:rPr lang="en-GB" sz="2400">
                <a:solidFill>
                  <a:schemeClr val="bg1"/>
                </a:solidFill>
              </a:rPr>
              <a:t>endemic species’</a:t>
            </a:r>
          </a:p>
          <a:p>
            <a:pPr>
              <a:buFontTx/>
              <a:buChar char="•"/>
            </a:pPr>
            <a:endParaRPr lang="en-GB" sz="2400">
              <a:solidFill>
                <a:schemeClr val="bg1"/>
              </a:solidFill>
            </a:endParaRPr>
          </a:p>
        </p:txBody>
      </p:sp>
      <p:sp>
        <p:nvSpPr>
          <p:cNvPr id="45062" name="Text Box 6"/>
          <p:cNvSpPr txBox="1">
            <a:spLocks noChangeArrowheads="1"/>
          </p:cNvSpPr>
          <p:nvPr/>
        </p:nvSpPr>
        <p:spPr bwMode="auto">
          <a:xfrm>
            <a:off x="468313" y="3954463"/>
            <a:ext cx="8207375" cy="2282825"/>
          </a:xfrm>
          <a:prstGeom prst="rect">
            <a:avLst/>
          </a:prstGeom>
          <a:noFill/>
          <a:ln w="9525">
            <a:noFill/>
            <a:miter lim="800000"/>
            <a:headEnd/>
            <a:tailEnd/>
          </a:ln>
          <a:effectLst/>
        </p:spPr>
        <p:txBody>
          <a:bodyPr>
            <a:spAutoFit/>
          </a:bodyPr>
          <a:lstStyle/>
          <a:p>
            <a:pPr>
              <a:buFontTx/>
              <a:buChar char="•"/>
            </a:pPr>
            <a:r>
              <a:rPr lang="en-GB" sz="2400">
                <a:solidFill>
                  <a:schemeClr val="bg1"/>
                </a:solidFill>
              </a:rPr>
              <a:t> Species that are separated by a geographic barrier (e.g. the sea) may not be able to move between islands to breed</a:t>
            </a:r>
          </a:p>
          <a:p>
            <a:pPr>
              <a:buFont typeface="Wingdings" pitchFamily="2" charset="2"/>
              <a:buChar char="à"/>
            </a:pPr>
            <a:r>
              <a:rPr lang="en-GB" sz="2400">
                <a:solidFill>
                  <a:schemeClr val="bg1"/>
                </a:solidFill>
                <a:sym typeface="Wingdings" pitchFamily="2" charset="2"/>
              </a:rPr>
              <a:t> results in reproductive and geographical isolation</a:t>
            </a:r>
          </a:p>
          <a:p>
            <a:pPr>
              <a:buFont typeface="Wingdings" pitchFamily="2" charset="2"/>
              <a:buNone/>
            </a:pPr>
            <a:endParaRPr lang="en-GB" sz="2400">
              <a:solidFill>
                <a:schemeClr val="bg1"/>
              </a:solidFill>
            </a:endParaRPr>
          </a:p>
          <a:p>
            <a:pPr>
              <a:buFontTx/>
              <a:buChar char="•"/>
            </a:pPr>
            <a:r>
              <a:rPr lang="en-GB" sz="2400">
                <a:solidFill>
                  <a:schemeClr val="bg1"/>
                </a:solidFill>
              </a:rPr>
              <a:t> Geographic isolation = allopatric speciation</a:t>
            </a:r>
          </a:p>
          <a:p>
            <a:pPr>
              <a:buFontTx/>
              <a:buChar char="•"/>
            </a:pPr>
            <a:r>
              <a:rPr lang="en-GB" sz="2400">
                <a:solidFill>
                  <a:schemeClr val="bg1"/>
                </a:solidFill>
              </a:rPr>
              <a:t> Reproductive isolation = sympatric speciation</a:t>
            </a:r>
          </a:p>
        </p:txBody>
      </p:sp>
      <p:sp>
        <p:nvSpPr>
          <p:cNvPr id="45063" name="Text Box 7"/>
          <p:cNvSpPr txBox="1">
            <a:spLocks noChangeArrowheads="1"/>
          </p:cNvSpPr>
          <p:nvPr/>
        </p:nvSpPr>
        <p:spPr bwMode="auto">
          <a:xfrm>
            <a:off x="7199313" y="1060450"/>
            <a:ext cx="1476375" cy="304800"/>
          </a:xfrm>
          <a:prstGeom prst="rect">
            <a:avLst/>
          </a:prstGeom>
          <a:noFill/>
          <a:ln w="9525">
            <a:noFill/>
            <a:miter lim="800000"/>
            <a:headEnd/>
            <a:tailEnd/>
          </a:ln>
          <a:effectLst/>
        </p:spPr>
        <p:txBody>
          <a:bodyPr>
            <a:spAutoFit/>
          </a:bodyPr>
          <a:lstStyle/>
          <a:p>
            <a:pPr>
              <a:spcBef>
                <a:spcPct val="50000"/>
              </a:spcBef>
            </a:pPr>
            <a:r>
              <a:rPr lang="en-GB" sz="1400">
                <a:solidFill>
                  <a:schemeClr val="bg1"/>
                </a:solidFill>
              </a:rPr>
              <a:t>Blue latan palm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276600" y="188913"/>
            <a:ext cx="5399088" cy="579437"/>
          </a:xfrm>
          <a:prstGeom prst="rect">
            <a:avLst/>
          </a:prstGeom>
          <a:noFill/>
          <a:ln w="9525">
            <a:noFill/>
            <a:miter lim="800000"/>
            <a:headEnd/>
            <a:tailEnd/>
          </a:ln>
          <a:effectLst/>
        </p:spPr>
        <p:txBody>
          <a:bodyPr>
            <a:spAutoFit/>
          </a:bodyPr>
          <a:lstStyle/>
          <a:p>
            <a:pPr>
              <a:spcBef>
                <a:spcPct val="50000"/>
              </a:spcBef>
            </a:pPr>
            <a:r>
              <a:rPr lang="en-GB" sz="3200">
                <a:solidFill>
                  <a:schemeClr val="bg1"/>
                </a:solidFill>
              </a:rPr>
              <a:t>Summary</a:t>
            </a:r>
            <a:endParaRPr lang="en-US" sz="3200">
              <a:solidFill>
                <a:schemeClr val="bg1"/>
              </a:solidFill>
            </a:endParaRPr>
          </a:p>
        </p:txBody>
      </p:sp>
      <p:sp>
        <p:nvSpPr>
          <p:cNvPr id="46083" name="Text Box 3"/>
          <p:cNvSpPr txBox="1">
            <a:spLocks noChangeArrowheads="1"/>
          </p:cNvSpPr>
          <p:nvPr/>
        </p:nvSpPr>
        <p:spPr bwMode="auto">
          <a:xfrm>
            <a:off x="468313" y="1125538"/>
            <a:ext cx="8207375" cy="5387975"/>
          </a:xfrm>
          <a:prstGeom prst="rect">
            <a:avLst/>
          </a:prstGeom>
          <a:noFill/>
          <a:ln w="9525">
            <a:noFill/>
            <a:miter lim="800000"/>
            <a:headEnd/>
            <a:tailEnd/>
          </a:ln>
          <a:effectLst/>
        </p:spPr>
        <p:txBody>
          <a:bodyPr>
            <a:spAutoFit/>
          </a:bodyPr>
          <a:lstStyle/>
          <a:p>
            <a:pPr>
              <a:spcBef>
                <a:spcPct val="50000"/>
              </a:spcBef>
              <a:buFontTx/>
              <a:buChar char="•"/>
            </a:pPr>
            <a:r>
              <a:rPr lang="en-GB" sz="2400">
                <a:solidFill>
                  <a:schemeClr val="bg1"/>
                </a:solidFill>
              </a:rPr>
              <a:t> Darwin’s finches - evolution on a small scale</a:t>
            </a:r>
          </a:p>
          <a:p>
            <a:pPr>
              <a:spcBef>
                <a:spcPct val="50000"/>
              </a:spcBef>
              <a:buFontTx/>
              <a:buChar char="•"/>
            </a:pPr>
            <a:endParaRPr lang="en-GB" sz="1000">
              <a:solidFill>
                <a:schemeClr val="bg1"/>
              </a:solidFill>
            </a:endParaRPr>
          </a:p>
          <a:p>
            <a:pPr>
              <a:spcBef>
                <a:spcPct val="50000"/>
              </a:spcBef>
              <a:buFontTx/>
              <a:buChar char="•"/>
            </a:pPr>
            <a:r>
              <a:rPr lang="en-GB" sz="2400">
                <a:solidFill>
                  <a:schemeClr val="bg1"/>
                </a:solidFill>
              </a:rPr>
              <a:t> Change in available food means finches with some beaks survive while others die out</a:t>
            </a:r>
          </a:p>
          <a:p>
            <a:pPr>
              <a:spcBef>
                <a:spcPct val="50000"/>
              </a:spcBef>
              <a:buFontTx/>
              <a:buChar char="•"/>
            </a:pPr>
            <a:endParaRPr lang="en-GB" sz="1000">
              <a:solidFill>
                <a:schemeClr val="bg1"/>
              </a:solidFill>
            </a:endParaRPr>
          </a:p>
          <a:p>
            <a:pPr>
              <a:spcBef>
                <a:spcPct val="50000"/>
              </a:spcBef>
              <a:buFontTx/>
              <a:buChar char="•"/>
            </a:pPr>
            <a:r>
              <a:rPr lang="en-GB" sz="2400">
                <a:solidFill>
                  <a:schemeClr val="bg1"/>
                </a:solidFill>
              </a:rPr>
              <a:t> This is natural selection</a:t>
            </a:r>
          </a:p>
          <a:p>
            <a:pPr>
              <a:spcBef>
                <a:spcPct val="50000"/>
              </a:spcBef>
              <a:buFontTx/>
              <a:buChar char="•"/>
            </a:pPr>
            <a:endParaRPr lang="en-GB" sz="1000">
              <a:solidFill>
                <a:schemeClr val="bg1"/>
              </a:solidFill>
            </a:endParaRPr>
          </a:p>
          <a:p>
            <a:pPr>
              <a:spcBef>
                <a:spcPct val="50000"/>
              </a:spcBef>
              <a:buFontTx/>
              <a:buChar char="•"/>
            </a:pPr>
            <a:r>
              <a:rPr lang="en-GB" sz="2400">
                <a:solidFill>
                  <a:schemeClr val="bg1"/>
                </a:solidFill>
              </a:rPr>
              <a:t> There are many different ‘pressures’ which can influence evolution - change in habitat, predators, mate preferences</a:t>
            </a:r>
          </a:p>
          <a:p>
            <a:pPr>
              <a:spcBef>
                <a:spcPct val="50000"/>
              </a:spcBef>
              <a:buFontTx/>
              <a:buChar char="•"/>
            </a:pPr>
            <a:endParaRPr lang="en-GB" sz="1000">
              <a:solidFill>
                <a:schemeClr val="bg1"/>
              </a:solidFill>
            </a:endParaRPr>
          </a:p>
          <a:p>
            <a:pPr>
              <a:spcBef>
                <a:spcPct val="50000"/>
              </a:spcBef>
              <a:buFontTx/>
              <a:buChar char="•"/>
            </a:pPr>
            <a:r>
              <a:rPr lang="en-GB" sz="2400">
                <a:solidFill>
                  <a:schemeClr val="bg1"/>
                </a:solidFill>
              </a:rPr>
              <a:t> Apply this on a worldwide scale….</a:t>
            </a:r>
          </a:p>
          <a:p>
            <a:pPr>
              <a:spcBef>
                <a:spcPct val="50000"/>
              </a:spcBef>
            </a:pPr>
            <a:r>
              <a:rPr lang="en-GB" sz="2400">
                <a:solidFill>
                  <a:schemeClr val="bg1"/>
                </a:solidFill>
              </a:rPr>
              <a:t>                                                      </a:t>
            </a:r>
          </a:p>
          <a:p>
            <a:pPr>
              <a:spcBef>
                <a:spcPct val="50000"/>
              </a:spcBef>
            </a:pPr>
            <a:r>
              <a:rPr lang="en-GB" sz="2400">
                <a:solidFill>
                  <a:schemeClr val="bg1"/>
                </a:solidFill>
              </a:rPr>
              <a:t>					    ....BIODIVERSITY</a:t>
            </a:r>
            <a:endParaRPr lang="en-US" sz="2400">
              <a:solidFill>
                <a:schemeClr val="bg1"/>
              </a:solidFill>
            </a:endParaRPr>
          </a:p>
        </p:txBody>
      </p:sp>
      <p:pic>
        <p:nvPicPr>
          <p:cNvPr id="46084" name="Picture 4" descr="MC900431620[1]"/>
          <p:cNvPicPr>
            <a:picLocks noChangeAspect="1" noChangeArrowheads="1"/>
          </p:cNvPicPr>
          <p:nvPr/>
        </p:nvPicPr>
        <p:blipFill>
          <a:blip r:embed="rId3" cstate="print"/>
          <a:srcRect/>
          <a:stretch>
            <a:fillRect/>
          </a:stretch>
        </p:blipFill>
        <p:spPr bwMode="auto">
          <a:xfrm>
            <a:off x="6156325" y="4724400"/>
            <a:ext cx="1282700" cy="12827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2987675" y="188913"/>
            <a:ext cx="6048375" cy="579437"/>
          </a:xfrm>
          <a:prstGeom prst="rect">
            <a:avLst/>
          </a:prstGeom>
          <a:noFill/>
          <a:ln w="9525">
            <a:noFill/>
            <a:miter lim="800000"/>
            <a:headEnd/>
            <a:tailEnd/>
          </a:ln>
          <a:effectLst/>
        </p:spPr>
        <p:txBody>
          <a:bodyPr>
            <a:spAutoFit/>
          </a:bodyPr>
          <a:lstStyle/>
          <a:p>
            <a:pPr>
              <a:spcBef>
                <a:spcPct val="50000"/>
              </a:spcBef>
            </a:pPr>
            <a:r>
              <a:rPr lang="en-GB" sz="3200">
                <a:solidFill>
                  <a:schemeClr val="bg1"/>
                </a:solidFill>
              </a:rPr>
              <a:t>Why is biodiversity important?</a:t>
            </a:r>
            <a:endParaRPr lang="en-US" sz="3200">
              <a:solidFill>
                <a:schemeClr val="bg1"/>
              </a:solidFill>
            </a:endParaRPr>
          </a:p>
        </p:txBody>
      </p:sp>
      <p:sp>
        <p:nvSpPr>
          <p:cNvPr id="94212" name="Text Box 4"/>
          <p:cNvSpPr txBox="1">
            <a:spLocks noChangeArrowheads="1"/>
          </p:cNvSpPr>
          <p:nvPr/>
        </p:nvSpPr>
        <p:spPr bwMode="auto">
          <a:xfrm>
            <a:off x="468313" y="1222375"/>
            <a:ext cx="7991475" cy="5024438"/>
          </a:xfrm>
          <a:prstGeom prst="rect">
            <a:avLst/>
          </a:prstGeom>
          <a:noFill/>
          <a:ln w="9525">
            <a:noFill/>
            <a:miter lim="800000"/>
            <a:headEnd/>
            <a:tailEnd/>
          </a:ln>
          <a:effectLst/>
        </p:spPr>
        <p:txBody>
          <a:bodyPr>
            <a:spAutoFit/>
          </a:bodyPr>
          <a:lstStyle/>
          <a:p>
            <a:pPr>
              <a:buFontTx/>
              <a:buChar char="•"/>
            </a:pPr>
            <a:r>
              <a:rPr lang="en-GB" sz="2400">
                <a:solidFill>
                  <a:schemeClr val="bg1"/>
                </a:solidFill>
              </a:rPr>
              <a:t> Biodiversity is vital for supporting life on Earth and is the foundation of all healthy ecosystems</a:t>
            </a:r>
          </a:p>
          <a:p>
            <a:endParaRPr lang="en-GB">
              <a:solidFill>
                <a:schemeClr val="bg1"/>
              </a:solidFill>
            </a:endParaRPr>
          </a:p>
          <a:p>
            <a:pPr>
              <a:buFontTx/>
              <a:buChar char="•"/>
            </a:pPr>
            <a:r>
              <a:rPr lang="en-GB" sz="2400">
                <a:solidFill>
                  <a:schemeClr val="bg1"/>
                </a:solidFill>
              </a:rPr>
              <a:t> Crucial to human wellbeing, global food security, sustainable development and poverty reduction</a:t>
            </a:r>
          </a:p>
          <a:p>
            <a:endParaRPr lang="en-GB">
              <a:solidFill>
                <a:schemeClr val="bg1"/>
              </a:solidFill>
            </a:endParaRPr>
          </a:p>
          <a:p>
            <a:pPr>
              <a:buFontTx/>
              <a:buChar char="•"/>
            </a:pPr>
            <a:r>
              <a:rPr lang="en-GB" sz="2400">
                <a:solidFill>
                  <a:schemeClr val="bg1"/>
                </a:solidFill>
              </a:rPr>
              <a:t> Provides important ‘ecosystem services’</a:t>
            </a:r>
          </a:p>
          <a:p>
            <a:pPr lvl="2">
              <a:buFont typeface="Arial" charset="0"/>
              <a:buChar char="–"/>
            </a:pPr>
            <a:r>
              <a:rPr lang="en-GB">
                <a:solidFill>
                  <a:schemeClr val="bg1"/>
                </a:solidFill>
              </a:rPr>
              <a:t> Food		– Clean air and water</a:t>
            </a:r>
          </a:p>
          <a:p>
            <a:pPr lvl="2">
              <a:buFont typeface="Arial" charset="0"/>
              <a:buChar char="–"/>
            </a:pPr>
            <a:r>
              <a:rPr lang="en-GB">
                <a:solidFill>
                  <a:schemeClr val="bg1"/>
                </a:solidFill>
              </a:rPr>
              <a:t> Medicine	– Fertile soils</a:t>
            </a:r>
            <a:r>
              <a:rPr lang="en-GB" sz="2400">
                <a:solidFill>
                  <a:schemeClr val="bg1"/>
                </a:solidFill>
              </a:rPr>
              <a:t>	</a:t>
            </a:r>
          </a:p>
          <a:p>
            <a:endParaRPr lang="en-GB">
              <a:solidFill>
                <a:schemeClr val="bg1"/>
              </a:solidFill>
            </a:endParaRPr>
          </a:p>
          <a:p>
            <a:pPr>
              <a:buFontTx/>
              <a:buChar char="•"/>
            </a:pPr>
            <a:r>
              <a:rPr lang="en-GB" sz="2400">
                <a:solidFill>
                  <a:schemeClr val="bg1"/>
                </a:solidFill>
              </a:rPr>
              <a:t> Cultural, spiritual and religious values</a:t>
            </a:r>
          </a:p>
          <a:p>
            <a:pPr>
              <a:buFontTx/>
              <a:buChar char="•"/>
            </a:pPr>
            <a:endParaRPr lang="en-GB" sz="2400">
              <a:solidFill>
                <a:schemeClr val="bg1"/>
              </a:solidFill>
            </a:endParaRPr>
          </a:p>
          <a:p>
            <a:pPr>
              <a:buFontTx/>
              <a:buChar char="•"/>
            </a:pPr>
            <a:r>
              <a:rPr lang="en-GB" sz="2400">
                <a:solidFill>
                  <a:schemeClr val="bg1"/>
                </a:solidFill>
              </a:rPr>
              <a:t> Intrinsic value of nature</a:t>
            </a:r>
          </a:p>
          <a:p>
            <a:pPr>
              <a:spcBef>
                <a:spcPct val="50000"/>
              </a:spcBef>
              <a:buFontTx/>
              <a:buChar char="•"/>
            </a:pPr>
            <a:endParaRPr lang="en-GB" sz="2400">
              <a:solidFill>
                <a:schemeClr val="bg1"/>
              </a:solidFill>
            </a:endParaRPr>
          </a:p>
        </p:txBody>
      </p:sp>
      <p:pic>
        <p:nvPicPr>
          <p:cNvPr id="94216" name="Picture 8" descr="Field of mature common wheat"/>
          <p:cNvPicPr>
            <a:picLocks noChangeAspect="1" noChangeArrowheads="1"/>
          </p:cNvPicPr>
          <p:nvPr/>
        </p:nvPicPr>
        <p:blipFill>
          <a:blip r:embed="rId3" cstate="print"/>
          <a:srcRect l="2214" r="1477"/>
          <a:stretch>
            <a:fillRect/>
          </a:stretch>
        </p:blipFill>
        <p:spPr bwMode="auto">
          <a:xfrm>
            <a:off x="6588125" y="3397250"/>
            <a:ext cx="2287588" cy="1543050"/>
          </a:xfrm>
          <a:prstGeom prst="rect">
            <a:avLst/>
          </a:prstGeom>
          <a:noFill/>
        </p:spPr>
      </p:pic>
      <p:pic>
        <p:nvPicPr>
          <p:cNvPr id="94217" name="Picture 9" descr="Coast redwood forest, low angle"/>
          <p:cNvPicPr>
            <a:picLocks noChangeAspect="1" noChangeArrowheads="1"/>
          </p:cNvPicPr>
          <p:nvPr/>
        </p:nvPicPr>
        <p:blipFill>
          <a:blip r:embed="rId4" cstate="print"/>
          <a:srcRect l="2267" r="1512"/>
          <a:stretch>
            <a:fillRect/>
          </a:stretch>
        </p:blipFill>
        <p:spPr bwMode="auto">
          <a:xfrm>
            <a:off x="6588125" y="5073650"/>
            <a:ext cx="2305050" cy="1595438"/>
          </a:xfrm>
          <a:prstGeom prst="rect">
            <a:avLst/>
          </a:prstGeom>
          <a:noFill/>
        </p:spPr>
      </p:pic>
      <p:sp>
        <p:nvSpPr>
          <p:cNvPr id="94218" name="Text Box 10"/>
          <p:cNvSpPr txBox="1">
            <a:spLocks noChangeArrowheads="1"/>
          </p:cNvSpPr>
          <p:nvPr/>
        </p:nvSpPr>
        <p:spPr bwMode="auto">
          <a:xfrm>
            <a:off x="7524750" y="3068638"/>
            <a:ext cx="1439863" cy="304800"/>
          </a:xfrm>
          <a:prstGeom prst="rect">
            <a:avLst/>
          </a:prstGeom>
          <a:noFill/>
          <a:ln w="9525">
            <a:noFill/>
            <a:miter lim="800000"/>
            <a:headEnd/>
            <a:tailEnd/>
          </a:ln>
          <a:effectLst/>
        </p:spPr>
        <p:txBody>
          <a:bodyPr>
            <a:spAutoFit/>
          </a:bodyPr>
          <a:lstStyle/>
          <a:p>
            <a:pPr>
              <a:spcBef>
                <a:spcPct val="50000"/>
              </a:spcBef>
            </a:pPr>
            <a:r>
              <a:rPr lang="en-GB" sz="1400">
                <a:solidFill>
                  <a:schemeClr val="bg1"/>
                </a:solidFill>
              </a:rPr>
              <a:t>Common wheat</a:t>
            </a:r>
          </a:p>
        </p:txBody>
      </p:sp>
      <p:sp>
        <p:nvSpPr>
          <p:cNvPr id="94219" name="Text Box 11"/>
          <p:cNvSpPr txBox="1">
            <a:spLocks noChangeArrowheads="1"/>
          </p:cNvSpPr>
          <p:nvPr/>
        </p:nvSpPr>
        <p:spPr bwMode="auto">
          <a:xfrm>
            <a:off x="5005388" y="6435725"/>
            <a:ext cx="1655762" cy="304800"/>
          </a:xfrm>
          <a:prstGeom prst="rect">
            <a:avLst/>
          </a:prstGeom>
          <a:noFill/>
          <a:ln w="9525">
            <a:noFill/>
            <a:miter lim="800000"/>
            <a:headEnd/>
            <a:tailEnd/>
          </a:ln>
          <a:effectLst/>
        </p:spPr>
        <p:txBody>
          <a:bodyPr>
            <a:spAutoFit/>
          </a:bodyPr>
          <a:lstStyle/>
          <a:p>
            <a:pPr>
              <a:spcBef>
                <a:spcPct val="50000"/>
              </a:spcBef>
            </a:pPr>
            <a:r>
              <a:rPr lang="en-GB" sz="1400">
                <a:solidFill>
                  <a:schemeClr val="bg1"/>
                </a:solidFill>
              </a:rPr>
              <a:t>Coastal redwoods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link="rId3" cstate="print"/>
          <a:srcRect/>
          <a:tile tx="0" ty="0" sx="100000" sy="100000" flip="none" algn="tl"/>
        </a:blipFill>
        <a:effectLst/>
      </p:bgPr>
    </p:bg>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325438" y="1695450"/>
            <a:ext cx="3382962" cy="1373188"/>
          </a:xfrm>
          <a:prstGeom prst="rect">
            <a:avLst/>
          </a:prstGeom>
          <a:noFill/>
          <a:ln w="9525">
            <a:noFill/>
            <a:miter lim="800000"/>
            <a:headEnd/>
            <a:tailEnd/>
          </a:ln>
          <a:effectLst/>
        </p:spPr>
        <p:txBody>
          <a:bodyPr>
            <a:spAutoFit/>
          </a:bodyPr>
          <a:lstStyle/>
          <a:p>
            <a:pPr algn="ctr">
              <a:spcBef>
                <a:spcPct val="50000"/>
              </a:spcBef>
            </a:pPr>
            <a:r>
              <a:rPr lang="en-GB" sz="2800" b="1">
                <a:solidFill>
                  <a:schemeClr val="bg1"/>
                </a:solidFill>
              </a:rPr>
              <a:t>Mammalian species diversity exercise</a:t>
            </a:r>
            <a:endParaRPr lang="en-US" sz="2800" b="1">
              <a:solidFill>
                <a:schemeClr val="bg1"/>
              </a:solidFill>
            </a:endParaRPr>
          </a:p>
        </p:txBody>
      </p:sp>
      <p:pic>
        <p:nvPicPr>
          <p:cNvPr id="22544" name="Picture 16" descr="mammal diversity"/>
          <p:cNvPicPr>
            <a:picLocks noChangeAspect="1" noChangeArrowheads="1"/>
          </p:cNvPicPr>
          <p:nvPr/>
        </p:nvPicPr>
        <p:blipFill>
          <a:blip r:embed="rId4" cstate="print"/>
          <a:srcRect/>
          <a:stretch>
            <a:fillRect/>
          </a:stretch>
        </p:blipFill>
        <p:spPr bwMode="auto">
          <a:xfrm>
            <a:off x="4062413" y="333375"/>
            <a:ext cx="4830762" cy="625633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6513" y="1196975"/>
            <a:ext cx="9144000" cy="519113"/>
          </a:xfrm>
          <a:prstGeom prst="rect">
            <a:avLst/>
          </a:prstGeom>
          <a:noFill/>
          <a:ln w="9525">
            <a:noFill/>
            <a:miter lim="800000"/>
            <a:headEnd/>
            <a:tailEnd/>
          </a:ln>
          <a:effectLst/>
        </p:spPr>
        <p:txBody>
          <a:bodyPr>
            <a:spAutoFit/>
          </a:bodyPr>
          <a:lstStyle/>
          <a:p>
            <a:pPr algn="ctr">
              <a:spcBef>
                <a:spcPct val="50000"/>
              </a:spcBef>
            </a:pPr>
            <a:r>
              <a:rPr lang="en-GB" sz="2800" b="1">
                <a:solidFill>
                  <a:schemeClr val="bg1"/>
                </a:solidFill>
              </a:rPr>
              <a:t>Mammalian species diversity exercise - answers</a:t>
            </a:r>
            <a:endParaRPr lang="en-US" sz="2800" b="1">
              <a:solidFill>
                <a:schemeClr val="bg1"/>
              </a:solidFill>
            </a:endParaRPr>
          </a:p>
        </p:txBody>
      </p:sp>
      <p:sp>
        <p:nvSpPr>
          <p:cNvPr id="47116" name="Text Box 12"/>
          <p:cNvSpPr txBox="1">
            <a:spLocks noChangeArrowheads="1"/>
          </p:cNvSpPr>
          <p:nvPr/>
        </p:nvSpPr>
        <p:spPr bwMode="auto">
          <a:xfrm>
            <a:off x="0" y="2133600"/>
            <a:ext cx="9144000" cy="457200"/>
          </a:xfrm>
          <a:prstGeom prst="rect">
            <a:avLst/>
          </a:prstGeom>
          <a:noFill/>
          <a:ln w="9525">
            <a:noFill/>
            <a:miter lim="800000"/>
            <a:headEnd/>
            <a:tailEnd/>
          </a:ln>
          <a:effectLst/>
        </p:spPr>
        <p:txBody>
          <a:bodyPr>
            <a:spAutoFit/>
          </a:bodyPr>
          <a:lstStyle/>
          <a:p>
            <a:pPr algn="ctr">
              <a:spcBef>
                <a:spcPct val="50000"/>
              </a:spcBef>
            </a:pPr>
            <a:r>
              <a:rPr lang="en-GB" sz="2400">
                <a:solidFill>
                  <a:schemeClr val="bg1"/>
                </a:solidFill>
              </a:rPr>
              <a:t>Short-beaked echidna - Platypus</a:t>
            </a:r>
          </a:p>
        </p:txBody>
      </p:sp>
      <p:sp>
        <p:nvSpPr>
          <p:cNvPr id="47117" name="Text Box 13"/>
          <p:cNvSpPr txBox="1">
            <a:spLocks noChangeArrowheads="1"/>
          </p:cNvSpPr>
          <p:nvPr/>
        </p:nvSpPr>
        <p:spPr bwMode="auto">
          <a:xfrm>
            <a:off x="827088" y="3170238"/>
            <a:ext cx="7632700" cy="457200"/>
          </a:xfrm>
          <a:prstGeom prst="rect">
            <a:avLst/>
          </a:prstGeom>
          <a:noFill/>
          <a:ln w="9525">
            <a:noFill/>
            <a:miter lim="800000"/>
            <a:headEnd/>
            <a:tailEnd/>
          </a:ln>
          <a:effectLst/>
        </p:spPr>
        <p:txBody>
          <a:bodyPr>
            <a:spAutoFit/>
          </a:bodyPr>
          <a:lstStyle/>
          <a:p>
            <a:pPr algn="ctr">
              <a:spcBef>
                <a:spcPct val="50000"/>
              </a:spcBef>
            </a:pPr>
            <a:endParaRPr lang="en-GB" sz="2400">
              <a:solidFill>
                <a:schemeClr val="bg1"/>
              </a:solidFill>
            </a:endParaRPr>
          </a:p>
        </p:txBody>
      </p:sp>
      <p:sp>
        <p:nvSpPr>
          <p:cNvPr id="47118" name="Text Box 14"/>
          <p:cNvSpPr txBox="1">
            <a:spLocks noChangeArrowheads="1"/>
          </p:cNvSpPr>
          <p:nvPr/>
        </p:nvSpPr>
        <p:spPr bwMode="auto">
          <a:xfrm>
            <a:off x="3276600" y="5876925"/>
            <a:ext cx="2735263" cy="579438"/>
          </a:xfrm>
          <a:prstGeom prst="rect">
            <a:avLst/>
          </a:prstGeom>
          <a:noFill/>
          <a:ln w="9525">
            <a:noFill/>
            <a:miter lim="800000"/>
            <a:headEnd/>
            <a:tailEnd/>
          </a:ln>
          <a:effectLst/>
        </p:spPr>
        <p:txBody>
          <a:bodyPr>
            <a:spAutoFit/>
          </a:bodyPr>
          <a:lstStyle/>
          <a:p>
            <a:pPr>
              <a:spcBef>
                <a:spcPct val="50000"/>
              </a:spcBef>
            </a:pPr>
            <a:r>
              <a:rPr lang="en-GB" sz="3200" b="1">
                <a:solidFill>
                  <a:schemeClr val="bg1"/>
                </a:solidFill>
              </a:rPr>
              <a:t>Monotremes</a:t>
            </a:r>
          </a:p>
        </p:txBody>
      </p:sp>
      <p:pic>
        <p:nvPicPr>
          <p:cNvPr id="47119" name="Picture 15" descr="Short-beaked echidna walking">
            <a:hlinkClick r:id="rId3" tooltip="View a slideshow of photos of the Short-beaked echidna"/>
          </p:cNvPr>
          <p:cNvPicPr>
            <a:picLocks noChangeAspect="1" noChangeArrowheads="1"/>
          </p:cNvPicPr>
          <p:nvPr/>
        </p:nvPicPr>
        <p:blipFill>
          <a:blip r:embed="rId4" cstate="print"/>
          <a:srcRect/>
          <a:stretch>
            <a:fillRect/>
          </a:stretch>
        </p:blipFill>
        <p:spPr bwMode="auto">
          <a:xfrm>
            <a:off x="252413" y="2852738"/>
            <a:ext cx="4319587" cy="2809875"/>
          </a:xfrm>
          <a:prstGeom prst="rect">
            <a:avLst/>
          </a:prstGeom>
          <a:noFill/>
        </p:spPr>
      </p:pic>
      <p:pic>
        <p:nvPicPr>
          <p:cNvPr id="47120" name="Picture 16" descr="Platypus at the surface chewing invertebrates in cheek pouch from last dive">
            <a:hlinkClick r:id="rId5" tooltip="View a slideshow of photos of the Platypus"/>
          </p:cNvPr>
          <p:cNvPicPr>
            <a:picLocks noChangeAspect="1" noChangeArrowheads="1"/>
          </p:cNvPicPr>
          <p:nvPr/>
        </p:nvPicPr>
        <p:blipFill>
          <a:blip r:embed="rId6" cstate="print"/>
          <a:srcRect/>
          <a:stretch>
            <a:fillRect/>
          </a:stretch>
        </p:blipFill>
        <p:spPr bwMode="auto">
          <a:xfrm>
            <a:off x="4716463" y="2852738"/>
            <a:ext cx="4248150" cy="282416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36513" y="1196975"/>
            <a:ext cx="9144000" cy="519113"/>
          </a:xfrm>
          <a:prstGeom prst="rect">
            <a:avLst/>
          </a:prstGeom>
          <a:noFill/>
          <a:ln w="9525">
            <a:noFill/>
            <a:miter lim="800000"/>
            <a:headEnd/>
            <a:tailEnd/>
          </a:ln>
          <a:effectLst/>
        </p:spPr>
        <p:txBody>
          <a:bodyPr>
            <a:spAutoFit/>
          </a:bodyPr>
          <a:lstStyle/>
          <a:p>
            <a:pPr algn="ctr">
              <a:spcBef>
                <a:spcPct val="50000"/>
              </a:spcBef>
            </a:pPr>
            <a:r>
              <a:rPr lang="en-GB" sz="2800" b="1">
                <a:solidFill>
                  <a:schemeClr val="bg1"/>
                </a:solidFill>
              </a:rPr>
              <a:t>Mammalian species diversity exercise - answers</a:t>
            </a:r>
            <a:endParaRPr lang="en-US" sz="2800" b="1">
              <a:solidFill>
                <a:schemeClr val="bg1"/>
              </a:solidFill>
            </a:endParaRPr>
          </a:p>
        </p:txBody>
      </p:sp>
      <p:sp>
        <p:nvSpPr>
          <p:cNvPr id="59405" name="Text Box 13"/>
          <p:cNvSpPr txBox="1">
            <a:spLocks noChangeArrowheads="1"/>
          </p:cNvSpPr>
          <p:nvPr/>
        </p:nvSpPr>
        <p:spPr bwMode="auto">
          <a:xfrm>
            <a:off x="0" y="2205038"/>
            <a:ext cx="9144000" cy="457200"/>
          </a:xfrm>
          <a:prstGeom prst="rect">
            <a:avLst/>
          </a:prstGeom>
          <a:noFill/>
          <a:ln w="9525">
            <a:noFill/>
            <a:miter lim="800000"/>
            <a:headEnd/>
            <a:tailEnd/>
          </a:ln>
          <a:effectLst/>
        </p:spPr>
        <p:txBody>
          <a:bodyPr>
            <a:spAutoFit/>
          </a:bodyPr>
          <a:lstStyle/>
          <a:p>
            <a:pPr algn="ctr">
              <a:spcBef>
                <a:spcPct val="50000"/>
              </a:spcBef>
            </a:pPr>
            <a:r>
              <a:rPr lang="en-GB" sz="2400">
                <a:solidFill>
                  <a:schemeClr val="bg1"/>
                </a:solidFill>
              </a:rPr>
              <a:t>Lowland tapir – Black rhinoceros</a:t>
            </a:r>
          </a:p>
        </p:txBody>
      </p:sp>
      <p:sp>
        <p:nvSpPr>
          <p:cNvPr id="59406" name="Text Box 14"/>
          <p:cNvSpPr txBox="1">
            <a:spLocks noChangeArrowheads="1"/>
          </p:cNvSpPr>
          <p:nvPr/>
        </p:nvSpPr>
        <p:spPr bwMode="auto">
          <a:xfrm>
            <a:off x="0" y="5862638"/>
            <a:ext cx="9144000" cy="519112"/>
          </a:xfrm>
          <a:prstGeom prst="rect">
            <a:avLst/>
          </a:prstGeom>
          <a:noFill/>
          <a:ln w="9525">
            <a:noFill/>
            <a:miter lim="800000"/>
            <a:headEnd/>
            <a:tailEnd/>
          </a:ln>
          <a:effectLst/>
        </p:spPr>
        <p:txBody>
          <a:bodyPr>
            <a:spAutoFit/>
          </a:bodyPr>
          <a:lstStyle/>
          <a:p>
            <a:pPr algn="ctr">
              <a:spcBef>
                <a:spcPct val="50000"/>
              </a:spcBef>
            </a:pPr>
            <a:r>
              <a:rPr lang="en-GB" sz="2800" b="1">
                <a:solidFill>
                  <a:schemeClr val="bg1"/>
                </a:solidFill>
              </a:rPr>
              <a:t>Odd-toed ungulates (Perissodactyls)</a:t>
            </a:r>
          </a:p>
        </p:txBody>
      </p:sp>
      <p:pic>
        <p:nvPicPr>
          <p:cNvPr id="59407" name="Picture 15" descr="Black rhinoceros ">
            <a:hlinkClick r:id="rId3" tooltip="View a slideshow of photos of the Black rhinoceros"/>
          </p:cNvPr>
          <p:cNvPicPr>
            <a:picLocks noChangeAspect="1" noChangeArrowheads="1"/>
          </p:cNvPicPr>
          <p:nvPr/>
        </p:nvPicPr>
        <p:blipFill>
          <a:blip r:embed="rId4" cstate="print"/>
          <a:srcRect/>
          <a:stretch>
            <a:fillRect/>
          </a:stretch>
        </p:blipFill>
        <p:spPr bwMode="auto">
          <a:xfrm>
            <a:off x="4570413" y="2838450"/>
            <a:ext cx="4394200" cy="2824163"/>
          </a:xfrm>
          <a:prstGeom prst="rect">
            <a:avLst/>
          </a:prstGeom>
          <a:noFill/>
        </p:spPr>
      </p:pic>
      <p:pic>
        <p:nvPicPr>
          <p:cNvPr id="59408" name="Picture 16" descr="Lowland tapir wading through river">
            <a:hlinkClick r:id="rId5" tooltip="View a slideshow of photos of the Lowland tapir"/>
          </p:cNvPr>
          <p:cNvPicPr>
            <a:picLocks noChangeAspect="1" noChangeArrowheads="1"/>
          </p:cNvPicPr>
          <p:nvPr/>
        </p:nvPicPr>
        <p:blipFill>
          <a:blip r:embed="rId6" cstate="print"/>
          <a:srcRect/>
          <a:stretch>
            <a:fillRect/>
          </a:stretch>
        </p:blipFill>
        <p:spPr bwMode="auto">
          <a:xfrm>
            <a:off x="250825" y="2838450"/>
            <a:ext cx="4181475" cy="282416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36513" y="1196975"/>
            <a:ext cx="9144000" cy="519113"/>
          </a:xfrm>
          <a:prstGeom prst="rect">
            <a:avLst/>
          </a:prstGeom>
          <a:noFill/>
          <a:ln w="9525">
            <a:noFill/>
            <a:miter lim="800000"/>
            <a:headEnd/>
            <a:tailEnd/>
          </a:ln>
          <a:effectLst/>
        </p:spPr>
        <p:txBody>
          <a:bodyPr>
            <a:spAutoFit/>
          </a:bodyPr>
          <a:lstStyle/>
          <a:p>
            <a:pPr algn="ctr">
              <a:spcBef>
                <a:spcPct val="50000"/>
              </a:spcBef>
            </a:pPr>
            <a:r>
              <a:rPr lang="en-GB" sz="2800" b="1">
                <a:solidFill>
                  <a:schemeClr val="bg1"/>
                </a:solidFill>
              </a:rPr>
              <a:t>Mammalian species diversity exercise - answers</a:t>
            </a:r>
            <a:endParaRPr lang="en-US" sz="2800" b="1">
              <a:solidFill>
                <a:schemeClr val="bg1"/>
              </a:solidFill>
            </a:endParaRPr>
          </a:p>
        </p:txBody>
      </p:sp>
      <p:sp>
        <p:nvSpPr>
          <p:cNvPr id="57356" name="Text Box 12"/>
          <p:cNvSpPr txBox="1">
            <a:spLocks noChangeArrowheads="1"/>
          </p:cNvSpPr>
          <p:nvPr/>
        </p:nvSpPr>
        <p:spPr bwMode="auto">
          <a:xfrm>
            <a:off x="0" y="2349500"/>
            <a:ext cx="9144000" cy="457200"/>
          </a:xfrm>
          <a:prstGeom prst="rect">
            <a:avLst/>
          </a:prstGeom>
          <a:noFill/>
          <a:ln w="9525">
            <a:noFill/>
            <a:miter lim="800000"/>
            <a:headEnd/>
            <a:tailEnd/>
          </a:ln>
          <a:effectLst/>
        </p:spPr>
        <p:txBody>
          <a:bodyPr>
            <a:spAutoFit/>
          </a:bodyPr>
          <a:lstStyle/>
          <a:p>
            <a:pPr algn="ctr">
              <a:spcBef>
                <a:spcPct val="50000"/>
              </a:spcBef>
            </a:pPr>
            <a:r>
              <a:rPr lang="en-GB" sz="2400">
                <a:solidFill>
                  <a:schemeClr val="bg1"/>
                </a:solidFill>
              </a:rPr>
              <a:t>North African crested porcupine – American beaver</a:t>
            </a:r>
          </a:p>
        </p:txBody>
      </p:sp>
      <p:sp>
        <p:nvSpPr>
          <p:cNvPr id="57357" name="Text Box 13"/>
          <p:cNvSpPr txBox="1">
            <a:spLocks noChangeArrowheads="1"/>
          </p:cNvSpPr>
          <p:nvPr/>
        </p:nvSpPr>
        <p:spPr bwMode="auto">
          <a:xfrm>
            <a:off x="0" y="5802313"/>
            <a:ext cx="9144000" cy="579437"/>
          </a:xfrm>
          <a:prstGeom prst="rect">
            <a:avLst/>
          </a:prstGeom>
          <a:noFill/>
          <a:ln w="9525">
            <a:noFill/>
            <a:miter lim="800000"/>
            <a:headEnd/>
            <a:tailEnd/>
          </a:ln>
          <a:effectLst/>
        </p:spPr>
        <p:txBody>
          <a:bodyPr>
            <a:spAutoFit/>
          </a:bodyPr>
          <a:lstStyle/>
          <a:p>
            <a:pPr algn="ctr">
              <a:spcBef>
                <a:spcPct val="50000"/>
              </a:spcBef>
            </a:pPr>
            <a:r>
              <a:rPr lang="en-GB" sz="3200" b="1">
                <a:solidFill>
                  <a:schemeClr val="bg1"/>
                </a:solidFill>
              </a:rPr>
              <a:t>Rodents</a:t>
            </a:r>
          </a:p>
        </p:txBody>
      </p:sp>
      <p:pic>
        <p:nvPicPr>
          <p:cNvPr id="57358" name="Picture 14" descr="North African crested porcupine scavenging on the ground">
            <a:hlinkClick r:id="rId3" tooltip="View a slideshow of photos of the North African crested porcupine"/>
          </p:cNvPr>
          <p:cNvPicPr>
            <a:picLocks noChangeAspect="1" noChangeArrowheads="1"/>
          </p:cNvPicPr>
          <p:nvPr/>
        </p:nvPicPr>
        <p:blipFill>
          <a:blip r:embed="rId4" cstate="print"/>
          <a:srcRect/>
          <a:stretch>
            <a:fillRect/>
          </a:stretch>
        </p:blipFill>
        <p:spPr bwMode="auto">
          <a:xfrm>
            <a:off x="227013" y="2908300"/>
            <a:ext cx="4362450" cy="2825750"/>
          </a:xfrm>
          <a:prstGeom prst="rect">
            <a:avLst/>
          </a:prstGeom>
          <a:noFill/>
        </p:spPr>
      </p:pic>
      <p:pic>
        <p:nvPicPr>
          <p:cNvPr id="57359" name="Picture 15" descr="American beaver walking over frozen lake">
            <a:hlinkClick r:id="rId5" tooltip="View a slideshow of photos of the American beaver"/>
          </p:cNvPr>
          <p:cNvPicPr>
            <a:picLocks noChangeAspect="1" noChangeArrowheads="1"/>
          </p:cNvPicPr>
          <p:nvPr/>
        </p:nvPicPr>
        <p:blipFill>
          <a:blip r:embed="rId6" cstate="print"/>
          <a:srcRect/>
          <a:stretch>
            <a:fillRect/>
          </a:stretch>
        </p:blipFill>
        <p:spPr bwMode="auto">
          <a:xfrm>
            <a:off x="4740275" y="2909888"/>
            <a:ext cx="4224338" cy="282416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 Box 4"/>
          <p:cNvSpPr txBox="1">
            <a:spLocks noChangeArrowheads="1"/>
          </p:cNvSpPr>
          <p:nvPr/>
        </p:nvSpPr>
        <p:spPr bwMode="auto">
          <a:xfrm>
            <a:off x="36513" y="1196975"/>
            <a:ext cx="9144000" cy="519113"/>
          </a:xfrm>
          <a:prstGeom prst="rect">
            <a:avLst/>
          </a:prstGeom>
          <a:noFill/>
          <a:ln w="9525">
            <a:noFill/>
            <a:miter lim="800000"/>
            <a:headEnd/>
            <a:tailEnd/>
          </a:ln>
          <a:effectLst/>
        </p:spPr>
        <p:txBody>
          <a:bodyPr>
            <a:spAutoFit/>
          </a:bodyPr>
          <a:lstStyle/>
          <a:p>
            <a:pPr algn="ctr">
              <a:spcBef>
                <a:spcPct val="50000"/>
              </a:spcBef>
            </a:pPr>
            <a:r>
              <a:rPr lang="en-GB" sz="2800" b="1">
                <a:solidFill>
                  <a:schemeClr val="bg1"/>
                </a:solidFill>
              </a:rPr>
              <a:t>Mammalian species diversity exercise - answers</a:t>
            </a:r>
            <a:endParaRPr lang="en-US" sz="2800" b="1">
              <a:solidFill>
                <a:schemeClr val="bg1"/>
              </a:solidFill>
            </a:endParaRPr>
          </a:p>
        </p:txBody>
      </p:sp>
      <p:sp>
        <p:nvSpPr>
          <p:cNvPr id="61452" name="Text Box 12"/>
          <p:cNvSpPr txBox="1">
            <a:spLocks noChangeArrowheads="1"/>
          </p:cNvSpPr>
          <p:nvPr/>
        </p:nvSpPr>
        <p:spPr bwMode="auto">
          <a:xfrm>
            <a:off x="827088" y="2420938"/>
            <a:ext cx="7632700" cy="457200"/>
          </a:xfrm>
          <a:prstGeom prst="rect">
            <a:avLst/>
          </a:prstGeom>
          <a:noFill/>
          <a:ln w="9525">
            <a:noFill/>
            <a:miter lim="800000"/>
            <a:headEnd/>
            <a:tailEnd/>
          </a:ln>
          <a:effectLst/>
        </p:spPr>
        <p:txBody>
          <a:bodyPr>
            <a:spAutoFit/>
          </a:bodyPr>
          <a:lstStyle/>
          <a:p>
            <a:pPr algn="ctr">
              <a:spcBef>
                <a:spcPct val="50000"/>
              </a:spcBef>
            </a:pPr>
            <a:r>
              <a:rPr lang="en-GB" sz="2400">
                <a:solidFill>
                  <a:schemeClr val="bg1"/>
                </a:solidFill>
              </a:rPr>
              <a:t>African elephant - Rock hyrax</a:t>
            </a:r>
          </a:p>
        </p:txBody>
      </p:sp>
      <p:sp>
        <p:nvSpPr>
          <p:cNvPr id="61453" name="Text Box 13"/>
          <p:cNvSpPr txBox="1">
            <a:spLocks noChangeArrowheads="1"/>
          </p:cNvSpPr>
          <p:nvPr/>
        </p:nvSpPr>
        <p:spPr bwMode="auto">
          <a:xfrm>
            <a:off x="827088" y="5264150"/>
            <a:ext cx="7632700" cy="457200"/>
          </a:xfrm>
          <a:prstGeom prst="rect">
            <a:avLst/>
          </a:prstGeom>
          <a:noFill/>
          <a:ln w="9525">
            <a:noFill/>
            <a:miter lim="800000"/>
            <a:headEnd/>
            <a:tailEnd/>
          </a:ln>
          <a:effectLst/>
        </p:spPr>
        <p:txBody>
          <a:bodyPr>
            <a:spAutoFit/>
          </a:bodyPr>
          <a:lstStyle/>
          <a:p>
            <a:pPr algn="ctr">
              <a:spcBef>
                <a:spcPct val="50000"/>
              </a:spcBef>
            </a:pPr>
            <a:endParaRPr lang="en-GB" sz="2400">
              <a:solidFill>
                <a:schemeClr val="bg1"/>
              </a:solidFill>
            </a:endParaRPr>
          </a:p>
        </p:txBody>
      </p:sp>
      <p:sp>
        <p:nvSpPr>
          <p:cNvPr id="61454" name="Text Box 14"/>
          <p:cNvSpPr txBox="1">
            <a:spLocks noChangeArrowheads="1"/>
          </p:cNvSpPr>
          <p:nvPr/>
        </p:nvSpPr>
        <p:spPr bwMode="auto">
          <a:xfrm>
            <a:off x="3563938" y="5873750"/>
            <a:ext cx="2232025" cy="579438"/>
          </a:xfrm>
          <a:prstGeom prst="rect">
            <a:avLst/>
          </a:prstGeom>
          <a:noFill/>
          <a:ln w="9525">
            <a:noFill/>
            <a:miter lim="800000"/>
            <a:headEnd/>
            <a:tailEnd/>
          </a:ln>
          <a:effectLst/>
        </p:spPr>
        <p:txBody>
          <a:bodyPr>
            <a:spAutoFit/>
          </a:bodyPr>
          <a:lstStyle/>
          <a:p>
            <a:pPr>
              <a:spcBef>
                <a:spcPct val="50000"/>
              </a:spcBef>
            </a:pPr>
            <a:r>
              <a:rPr lang="en-GB" sz="3200" b="1">
                <a:solidFill>
                  <a:schemeClr val="bg1"/>
                </a:solidFill>
              </a:rPr>
              <a:t>Afrotheria</a:t>
            </a:r>
          </a:p>
        </p:txBody>
      </p:sp>
      <p:pic>
        <p:nvPicPr>
          <p:cNvPr id="61455" name="Picture 15" descr="African elephant walking">
            <a:hlinkClick r:id="rId3" tooltip="View a slideshow of photos of the African elephant"/>
          </p:cNvPr>
          <p:cNvPicPr>
            <a:picLocks noChangeAspect="1" noChangeArrowheads="1"/>
          </p:cNvPicPr>
          <p:nvPr/>
        </p:nvPicPr>
        <p:blipFill>
          <a:blip r:embed="rId4" cstate="print"/>
          <a:srcRect/>
          <a:stretch>
            <a:fillRect/>
          </a:stretch>
        </p:blipFill>
        <p:spPr bwMode="auto">
          <a:xfrm>
            <a:off x="323850" y="2997200"/>
            <a:ext cx="4249738" cy="2824163"/>
          </a:xfrm>
          <a:prstGeom prst="rect">
            <a:avLst/>
          </a:prstGeom>
          <a:noFill/>
        </p:spPr>
      </p:pic>
      <p:pic>
        <p:nvPicPr>
          <p:cNvPr id="61456" name="Picture 16" descr="Female and young rock hyrax huddling to conserve body heat">
            <a:hlinkClick r:id="rId5" tooltip="View a slideshow of photos of the Rock hyrax"/>
          </p:cNvPr>
          <p:cNvPicPr>
            <a:picLocks noChangeAspect="1" noChangeArrowheads="1"/>
          </p:cNvPicPr>
          <p:nvPr/>
        </p:nvPicPr>
        <p:blipFill>
          <a:blip r:embed="rId6" cstate="print"/>
          <a:srcRect/>
          <a:stretch>
            <a:fillRect/>
          </a:stretch>
        </p:blipFill>
        <p:spPr bwMode="auto">
          <a:xfrm>
            <a:off x="4716463" y="2997200"/>
            <a:ext cx="4257675" cy="282416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36513" y="1196975"/>
            <a:ext cx="9144000" cy="519113"/>
          </a:xfrm>
          <a:prstGeom prst="rect">
            <a:avLst/>
          </a:prstGeom>
          <a:noFill/>
          <a:ln w="9525">
            <a:noFill/>
            <a:miter lim="800000"/>
            <a:headEnd/>
            <a:tailEnd/>
          </a:ln>
          <a:effectLst/>
        </p:spPr>
        <p:txBody>
          <a:bodyPr>
            <a:spAutoFit/>
          </a:bodyPr>
          <a:lstStyle/>
          <a:p>
            <a:pPr algn="ctr">
              <a:spcBef>
                <a:spcPct val="50000"/>
              </a:spcBef>
            </a:pPr>
            <a:r>
              <a:rPr lang="en-GB" sz="2800" b="1">
                <a:solidFill>
                  <a:schemeClr val="bg1"/>
                </a:solidFill>
              </a:rPr>
              <a:t>Mammalian species diversity exercise - answers</a:t>
            </a:r>
            <a:endParaRPr lang="en-US" sz="2800" b="1">
              <a:solidFill>
                <a:schemeClr val="bg1"/>
              </a:solidFill>
            </a:endParaRPr>
          </a:p>
        </p:txBody>
      </p:sp>
      <p:sp>
        <p:nvSpPr>
          <p:cNvPr id="63496" name="Text Box 8"/>
          <p:cNvSpPr txBox="1">
            <a:spLocks noChangeArrowheads="1"/>
          </p:cNvSpPr>
          <p:nvPr/>
        </p:nvSpPr>
        <p:spPr bwMode="auto">
          <a:xfrm>
            <a:off x="0" y="2276475"/>
            <a:ext cx="9144000" cy="457200"/>
          </a:xfrm>
          <a:prstGeom prst="rect">
            <a:avLst/>
          </a:prstGeom>
          <a:noFill/>
          <a:ln w="9525">
            <a:noFill/>
            <a:miter lim="800000"/>
            <a:headEnd/>
            <a:tailEnd/>
          </a:ln>
          <a:effectLst/>
        </p:spPr>
        <p:txBody>
          <a:bodyPr>
            <a:spAutoFit/>
          </a:bodyPr>
          <a:lstStyle/>
          <a:p>
            <a:pPr algn="ctr">
              <a:spcBef>
                <a:spcPct val="50000"/>
              </a:spcBef>
            </a:pPr>
            <a:r>
              <a:rPr lang="en-GB" sz="2400">
                <a:solidFill>
                  <a:schemeClr val="bg1"/>
                </a:solidFill>
              </a:rPr>
              <a:t>Blue whale - Moose</a:t>
            </a:r>
          </a:p>
        </p:txBody>
      </p:sp>
      <p:sp>
        <p:nvSpPr>
          <p:cNvPr id="63497" name="Text Box 9"/>
          <p:cNvSpPr txBox="1">
            <a:spLocks noChangeArrowheads="1"/>
          </p:cNvSpPr>
          <p:nvPr/>
        </p:nvSpPr>
        <p:spPr bwMode="auto">
          <a:xfrm>
            <a:off x="0" y="5861050"/>
            <a:ext cx="9144000" cy="519113"/>
          </a:xfrm>
          <a:prstGeom prst="rect">
            <a:avLst/>
          </a:prstGeom>
          <a:noFill/>
          <a:ln w="9525">
            <a:noFill/>
            <a:miter lim="800000"/>
            <a:headEnd/>
            <a:tailEnd/>
          </a:ln>
          <a:effectLst/>
        </p:spPr>
        <p:txBody>
          <a:bodyPr>
            <a:spAutoFit/>
          </a:bodyPr>
          <a:lstStyle/>
          <a:p>
            <a:pPr algn="ctr">
              <a:spcBef>
                <a:spcPct val="50000"/>
              </a:spcBef>
            </a:pPr>
            <a:r>
              <a:rPr lang="en-GB" sz="2800" b="1">
                <a:solidFill>
                  <a:schemeClr val="bg1"/>
                </a:solidFill>
              </a:rPr>
              <a:t>Cetaceans + artiodactyls = Cetartiodactyls </a:t>
            </a:r>
          </a:p>
        </p:txBody>
      </p:sp>
      <p:pic>
        <p:nvPicPr>
          <p:cNvPr id="63498" name="Picture 10" descr="Moose cow feeding in lake">
            <a:hlinkClick r:id="rId3" tooltip="View a slideshow of photos of the Moose"/>
          </p:cNvPr>
          <p:cNvPicPr>
            <a:picLocks noChangeAspect="1" noChangeArrowheads="1"/>
          </p:cNvPicPr>
          <p:nvPr/>
        </p:nvPicPr>
        <p:blipFill>
          <a:blip r:embed="rId4" cstate="print"/>
          <a:srcRect/>
          <a:stretch>
            <a:fillRect/>
          </a:stretch>
        </p:blipFill>
        <p:spPr bwMode="auto">
          <a:xfrm>
            <a:off x="4606925" y="2851150"/>
            <a:ext cx="4286250" cy="2827338"/>
          </a:xfrm>
          <a:prstGeom prst="rect">
            <a:avLst/>
          </a:prstGeom>
          <a:noFill/>
        </p:spPr>
      </p:pic>
      <p:pic>
        <p:nvPicPr>
          <p:cNvPr id="63499" name="Picture 11" descr="Blue whale ">
            <a:hlinkClick r:id="rId5" tooltip="View a slideshow of photos of the Blue whale"/>
          </p:cNvPr>
          <p:cNvPicPr>
            <a:picLocks noChangeAspect="1" noChangeArrowheads="1"/>
          </p:cNvPicPr>
          <p:nvPr/>
        </p:nvPicPr>
        <p:blipFill>
          <a:blip r:embed="rId6" cstate="print"/>
          <a:srcRect/>
          <a:stretch>
            <a:fillRect/>
          </a:stretch>
        </p:blipFill>
        <p:spPr bwMode="auto">
          <a:xfrm>
            <a:off x="323850" y="2851150"/>
            <a:ext cx="4156075" cy="282416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RKive Master">
  <a:themeElements>
    <a:clrScheme name="ARKive Master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9900"/>
      </a:hlink>
      <a:folHlink>
        <a:srgbClr val="99CC00"/>
      </a:folHlink>
    </a:clrScheme>
    <a:fontScheme name="ARKiv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RKiv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Kiv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Kiv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Kiv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Kiv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Kiv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Kiv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Kiv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Kiv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Kiv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Kiv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Kiv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RKive Master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99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3964</Words>
  <Application>Microsoft Office PowerPoint</Application>
  <PresentationFormat>On-screen Show (4:3)</PresentationFormat>
  <Paragraphs>303</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Wingdings</vt:lpstr>
      <vt:lpstr>ARKive Master</vt:lpstr>
      <vt:lpstr>Slide 1</vt:lpstr>
      <vt:lpstr>Slide 2</vt:lpstr>
      <vt:lpstr>Slide 3</vt:lpstr>
      <vt:lpstr>Slide 4</vt:lpstr>
      <vt:lpstr>Slide 5</vt:lpstr>
      <vt:lpstr>Slide 6</vt:lpstr>
      <vt:lpstr>Slide 7</vt:lpstr>
      <vt:lpstr>Slide 8</vt:lpstr>
      <vt:lpstr>Slide 9</vt:lpstr>
      <vt:lpstr>Slide 10</vt:lpstr>
      <vt:lpstr> </vt:lpstr>
      <vt:lpstr>Slide 12</vt:lpstr>
      <vt:lpstr>Slide 13</vt:lpstr>
      <vt:lpstr>Slide 14</vt:lpstr>
      <vt:lpstr>Slide 15</vt:lpstr>
      <vt:lpstr>Slide 16</vt:lpstr>
      <vt:lpstr>Slide 17</vt:lpstr>
      <vt:lpstr>Slide 18</vt:lpstr>
      <vt:lpstr>Slide 19</vt:lpstr>
      <vt:lpstr>But why?</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Charles Whittaker</dc:creator>
  <cp:lastModifiedBy>Rob</cp:lastModifiedBy>
  <cp:revision>440</cp:revision>
  <dcterms:created xsi:type="dcterms:W3CDTF">2011-05-25T11:13:06Z</dcterms:created>
  <dcterms:modified xsi:type="dcterms:W3CDTF">2013-03-16T17:20:33Z</dcterms:modified>
</cp:coreProperties>
</file>